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0"/>
  </p:notesMasterIdLst>
  <p:sldIdLst>
    <p:sldId id="256" r:id="rId2"/>
    <p:sldId id="429" r:id="rId3"/>
    <p:sldId id="430" r:id="rId4"/>
    <p:sldId id="451" r:id="rId5"/>
    <p:sldId id="431" r:id="rId6"/>
    <p:sldId id="432" r:id="rId7"/>
    <p:sldId id="470" r:id="rId8"/>
    <p:sldId id="471" r:id="rId9"/>
    <p:sldId id="433" r:id="rId10"/>
    <p:sldId id="434" r:id="rId11"/>
    <p:sldId id="447" r:id="rId12"/>
    <p:sldId id="425" r:id="rId13"/>
    <p:sldId id="424" r:id="rId14"/>
    <p:sldId id="423" r:id="rId15"/>
    <p:sldId id="480" r:id="rId16"/>
    <p:sldId id="422" r:id="rId17"/>
    <p:sldId id="444" r:id="rId18"/>
    <p:sldId id="409" r:id="rId19"/>
    <p:sldId id="448" r:id="rId20"/>
    <p:sldId id="356" r:id="rId21"/>
    <p:sldId id="359" r:id="rId22"/>
    <p:sldId id="360" r:id="rId23"/>
    <p:sldId id="363" r:id="rId24"/>
    <p:sldId id="365" r:id="rId25"/>
    <p:sldId id="364" r:id="rId26"/>
    <p:sldId id="481" r:id="rId27"/>
    <p:sldId id="482" r:id="rId28"/>
    <p:sldId id="347" r:id="rId29"/>
    <p:sldId id="348" r:id="rId30"/>
    <p:sldId id="349" r:id="rId31"/>
    <p:sldId id="350" r:id="rId32"/>
    <p:sldId id="357" r:id="rId33"/>
    <p:sldId id="366" r:id="rId34"/>
    <p:sldId id="367" r:id="rId35"/>
    <p:sldId id="368" r:id="rId36"/>
    <p:sldId id="352" r:id="rId37"/>
    <p:sldId id="483" r:id="rId38"/>
    <p:sldId id="286" r:id="rId39"/>
    <p:sldId id="287" r:id="rId40"/>
    <p:sldId id="288" r:id="rId41"/>
    <p:sldId id="289" r:id="rId42"/>
    <p:sldId id="343" r:id="rId43"/>
    <p:sldId id="290" r:id="rId44"/>
    <p:sldId id="341" r:id="rId45"/>
    <p:sldId id="371" r:id="rId46"/>
    <p:sldId id="340" r:id="rId47"/>
    <p:sldId id="372" r:id="rId48"/>
    <p:sldId id="292" r:id="rId49"/>
    <p:sldId id="295" r:id="rId50"/>
    <p:sldId id="296" r:id="rId51"/>
    <p:sldId id="297" r:id="rId52"/>
    <p:sldId id="298" r:id="rId53"/>
    <p:sldId id="299" r:id="rId54"/>
    <p:sldId id="300" r:id="rId55"/>
    <p:sldId id="301" r:id="rId56"/>
    <p:sldId id="344" r:id="rId57"/>
    <p:sldId id="345" r:id="rId58"/>
    <p:sldId id="346" r:id="rId59"/>
  </p:sldIdLst>
  <p:sldSz cx="9144000" cy="6858000" type="screen4x3"/>
  <p:notesSz cx="7315200" cy="96012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728" autoAdjust="0"/>
    <p:restoredTop sz="79886" autoAdjust="0"/>
  </p:normalViewPr>
  <p:slideViewPr>
    <p:cSldViewPr>
      <p:cViewPr varScale="1">
        <p:scale>
          <a:sx n="166" d="100"/>
          <a:sy n="166" d="100"/>
        </p:scale>
        <p:origin x="4664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8167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7.e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image" Target="../media/image49.emf"/><Relationship Id="rId1" Type="http://schemas.openxmlformats.org/officeDocument/2006/relationships/image" Target="../media/image48.emf"/></Relationships>
</file>

<file path=ppt/drawings/_rels/vmlDrawing4.vml.rels><?xml version="1.0" encoding="UTF-8" standalone="yes"?>
<Relationships xmlns="http://schemas.openxmlformats.org/package/2006/relationships"><Relationship Id="rId8" Type="http://schemas.openxmlformats.org/officeDocument/2006/relationships/image" Target="../media/image58.emf"/><Relationship Id="rId3" Type="http://schemas.openxmlformats.org/officeDocument/2006/relationships/image" Target="../media/image53.emf"/><Relationship Id="rId7" Type="http://schemas.openxmlformats.org/officeDocument/2006/relationships/image" Target="../media/image57.emf"/><Relationship Id="rId2" Type="http://schemas.openxmlformats.org/officeDocument/2006/relationships/image" Target="../media/image52.emf"/><Relationship Id="rId1" Type="http://schemas.openxmlformats.org/officeDocument/2006/relationships/image" Target="../media/image51.emf"/><Relationship Id="rId6" Type="http://schemas.openxmlformats.org/officeDocument/2006/relationships/image" Target="../media/image56.emf"/><Relationship Id="rId5" Type="http://schemas.openxmlformats.org/officeDocument/2006/relationships/image" Target="../media/image55.emf"/><Relationship Id="rId10" Type="http://schemas.openxmlformats.org/officeDocument/2006/relationships/image" Target="../media/image60.emf"/><Relationship Id="rId4" Type="http://schemas.openxmlformats.org/officeDocument/2006/relationships/image" Target="../media/image54.emf"/><Relationship Id="rId9" Type="http://schemas.openxmlformats.org/officeDocument/2006/relationships/image" Target="../media/image59.emf"/></Relationships>
</file>

<file path=ppt/drawings/_rels/vmlDrawing5.vml.rels><?xml version="1.0" encoding="UTF-8" standalone="yes"?>
<Relationships xmlns="http://schemas.openxmlformats.org/package/2006/relationships"><Relationship Id="rId8" Type="http://schemas.openxmlformats.org/officeDocument/2006/relationships/image" Target="../media/image54.emf"/><Relationship Id="rId3" Type="http://schemas.openxmlformats.org/officeDocument/2006/relationships/image" Target="../media/image59.emf"/><Relationship Id="rId7" Type="http://schemas.openxmlformats.org/officeDocument/2006/relationships/image" Target="../media/image63.emf"/><Relationship Id="rId2" Type="http://schemas.openxmlformats.org/officeDocument/2006/relationships/image" Target="../media/image58.emf"/><Relationship Id="rId1" Type="http://schemas.openxmlformats.org/officeDocument/2006/relationships/image" Target="../media/image51.emf"/><Relationship Id="rId6" Type="http://schemas.openxmlformats.org/officeDocument/2006/relationships/image" Target="../media/image62.emf"/><Relationship Id="rId5" Type="http://schemas.openxmlformats.org/officeDocument/2006/relationships/image" Target="../media/image61.emf"/><Relationship Id="rId4" Type="http://schemas.openxmlformats.org/officeDocument/2006/relationships/image" Target="../media/image60.emf"/><Relationship Id="rId9" Type="http://schemas.openxmlformats.org/officeDocument/2006/relationships/image" Target="../media/image53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</a:defRPr>
            </a:lvl1pPr>
          </a:lstStyle>
          <a:p>
            <a:pPr>
              <a:defRPr/>
            </a:pPr>
            <a:fld id="{2A21FC92-9321-4C62-9F19-F9891D88BE7F}" type="datetimeFigureOut">
              <a:rPr lang="en-US"/>
              <a:pPr>
                <a:defRPr/>
              </a:pPr>
              <a:t>11/27/18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6661" tIns="48331" rIns="96661" bIns="48331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</a:defRPr>
            </a:lvl1pPr>
          </a:lstStyle>
          <a:p>
            <a:pPr>
              <a:defRPr/>
            </a:pPr>
            <a:fld id="{083F53C9-20BD-45B3-90B7-FE28A8A0589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47635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71DC566-8D47-4573-BE37-AC422085209E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258888" y="719138"/>
            <a:ext cx="4800600" cy="360045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75360" y="4558904"/>
            <a:ext cx="5364480" cy="4323874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/>
              <a:t>The famous Muller-Lyer illusion; the point is that the horizontal bar has properties that come only from its membership in </a:t>
            </a:r>
          </a:p>
          <a:p>
            <a:pPr eaLnBrk="1" hangingPunct="1"/>
            <a:r>
              <a:rPr lang="en-US"/>
              <a:t>a group (it looks shorter in the lower picture, but is actually the same size) and that these properties can’t be discounted--- you can’t look at this figure and ignore the arrowheads and thereby make the two bars seem to be the same size.</a:t>
            </a:r>
          </a:p>
        </p:txBody>
      </p:sp>
    </p:spTree>
    <p:extLst>
      <p:ext uri="{BB962C8B-B14F-4D97-AF65-F5344CB8AC3E}">
        <p14:creationId xmlns:p14="http://schemas.microsoft.com/office/powerpoint/2010/main" val="19949979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5715" name="Notes Placeholder 2"/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Both regions are black, but if we also include position (x,y), then we could group the two into distinct segments; way to encode both similarity &amp; proximity.</a:t>
            </a:r>
          </a:p>
          <a:p>
            <a:endParaRPr lang="de-CH"/>
          </a:p>
        </p:txBody>
      </p:sp>
      <p:sp>
        <p:nvSpPr>
          <p:cNvPr id="11571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defTabSz="891501">
              <a:defRPr sz="1900" b="1">
                <a:solidFill>
                  <a:schemeClr val="bg2"/>
                </a:solidFill>
                <a:latin typeface="Trebuchet MS" pitchFamily="34" charset="0"/>
              </a:defRPr>
            </a:lvl1pPr>
            <a:lvl2pPr marL="714422" indent="-274778" defTabSz="891501">
              <a:defRPr sz="1900" b="1">
                <a:solidFill>
                  <a:schemeClr val="bg2"/>
                </a:solidFill>
                <a:latin typeface="Trebuchet MS" pitchFamily="34" charset="0"/>
              </a:defRPr>
            </a:lvl2pPr>
            <a:lvl3pPr marL="1099111" indent="-219822" defTabSz="891501">
              <a:defRPr sz="1900" b="1">
                <a:solidFill>
                  <a:schemeClr val="bg2"/>
                </a:solidFill>
                <a:latin typeface="Trebuchet MS" pitchFamily="34" charset="0"/>
              </a:defRPr>
            </a:lvl3pPr>
            <a:lvl4pPr marL="1538755" indent="-219822" defTabSz="891501">
              <a:defRPr sz="1900" b="1">
                <a:solidFill>
                  <a:schemeClr val="bg2"/>
                </a:solidFill>
                <a:latin typeface="Trebuchet MS" pitchFamily="34" charset="0"/>
              </a:defRPr>
            </a:lvl4pPr>
            <a:lvl5pPr marL="1978400" indent="-219822" defTabSz="891501">
              <a:defRPr sz="1900" b="1">
                <a:solidFill>
                  <a:schemeClr val="bg2"/>
                </a:solidFill>
                <a:latin typeface="Trebuchet MS" pitchFamily="34" charset="0"/>
              </a:defRPr>
            </a:lvl5pPr>
            <a:lvl6pPr marL="2418044" indent="-219822" defTabSz="891501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bg2"/>
                </a:solidFill>
                <a:latin typeface="Trebuchet MS" pitchFamily="34" charset="0"/>
              </a:defRPr>
            </a:lvl6pPr>
            <a:lvl7pPr marL="2857689" indent="-219822" defTabSz="891501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bg2"/>
                </a:solidFill>
                <a:latin typeface="Trebuchet MS" pitchFamily="34" charset="0"/>
              </a:defRPr>
            </a:lvl7pPr>
            <a:lvl8pPr marL="3297333" indent="-219822" defTabSz="891501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bg2"/>
                </a:solidFill>
                <a:latin typeface="Trebuchet MS" pitchFamily="34" charset="0"/>
              </a:defRPr>
            </a:lvl8pPr>
            <a:lvl9pPr marL="3736978" indent="-219822" defTabSz="891501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bg2"/>
                </a:solidFill>
                <a:latin typeface="Trebuchet MS" pitchFamily="34" charset="0"/>
              </a:defRPr>
            </a:lvl9pPr>
          </a:lstStyle>
          <a:p>
            <a:fld id="{4D4B9B50-08E3-4FD7-88DB-5E58560F59DF}" type="slidenum">
              <a:rPr lang="de-CH" sz="1100" b="0">
                <a:solidFill>
                  <a:schemeClr val="tx1"/>
                </a:solidFill>
                <a:latin typeface="Times New Roman" pitchFamily="18" charset="0"/>
              </a:rPr>
              <a:pPr/>
              <a:t>53</a:t>
            </a:fld>
            <a:endParaRPr lang="de-CH" sz="1100" b="0">
              <a:solidFill>
                <a:schemeClr val="tx1"/>
              </a:solidFill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60826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55283" indent="-290493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61974" indent="-232395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26763" indent="-232395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91553" indent="-232395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56342" indent="-2323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3021132" indent="-2323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85921" indent="-2323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950711" indent="-2323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A4CF66DB-E4DD-FA40-A7F0-68DC8A093867}" type="slidenum">
              <a:rPr lang="en-US">
                <a:latin typeface="Calibri" charset="0"/>
              </a:rPr>
              <a:pPr eaLnBrk="1" hangingPunct="1"/>
              <a:t>58</a:t>
            </a:fld>
            <a:endParaRPr lang="en-US">
              <a:latin typeface="Calibri" charset="0"/>
            </a:endParaRPr>
          </a:p>
        </p:txBody>
      </p:sp>
      <p:sp>
        <p:nvSpPr>
          <p:cNvPr id="74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73163" y="696913"/>
            <a:ext cx="4641850" cy="3481387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43276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758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In one experiment, children from rural Zambia were less susceptible to the illusion.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9D3210C-7693-4843-B1E9-16CD8ED3FA3C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2221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A378C53-1B11-4642-BEC9-B4E1171918E0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sp>
        <p:nvSpPr>
          <p:cNvPr id="686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258888" y="719138"/>
            <a:ext cx="4800600" cy="360045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8612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75360" y="4558904"/>
            <a:ext cx="5364480" cy="4323874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/>
              <a:t>Some criteria that tend to cause tokens to be grouped.</a:t>
            </a:r>
          </a:p>
        </p:txBody>
      </p:sp>
    </p:spTree>
    <p:extLst>
      <p:ext uri="{BB962C8B-B14F-4D97-AF65-F5344CB8AC3E}">
        <p14:creationId xmlns:p14="http://schemas.microsoft.com/office/powerpoint/2010/main" val="29175643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7E3FEE-32F9-4B31-836B-06C6A9E564F1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sp>
        <p:nvSpPr>
          <p:cNvPr id="69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258888" y="719138"/>
            <a:ext cx="4800600" cy="360045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963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75360" y="4558904"/>
            <a:ext cx="5364480" cy="4323874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/>
              <a:t>More such</a:t>
            </a:r>
          </a:p>
        </p:txBody>
      </p:sp>
    </p:spTree>
    <p:extLst>
      <p:ext uri="{BB962C8B-B14F-4D97-AF65-F5344CB8AC3E}">
        <p14:creationId xmlns:p14="http://schemas.microsoft.com/office/powerpoint/2010/main" val="18675041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83F53C9-20BD-45B3-90B7-FE28A8A0589D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6125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06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4F98389-6E3D-4732-9BF6-F7E494E2C082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4344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83F53C9-20BD-45B3-90B7-FE28A8A0589D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7017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3916B-D2F7-E340-96C7-8D932FD23B54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149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83F53C9-20BD-45B3-90B7-FE28A8A0589D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2649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00200"/>
            <a:ext cx="7772400" cy="1470025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355975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0F00099-45CB-49A8-831A-A9BFACC60D20}" type="datetimeFigureOut">
              <a:rPr lang="en-US"/>
              <a:pPr>
                <a:defRPr/>
              </a:pPr>
              <a:t>11/27/18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683A5D9-B46A-464F-A509-27D7BFA32B7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849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5B29F3-8882-47C6-B806-7EC6F1669C5E}" type="datetimeFigureOut">
              <a:rPr lang="en-US"/>
              <a:pPr>
                <a:defRPr/>
              </a:pPr>
              <a:t>11/27/18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E770A29-2472-4718-9BDE-69BD961F57C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5402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13B7143-2944-4924-82A5-3B8AA3B9B5C5}" type="datetimeFigureOut">
              <a:rPr lang="en-US"/>
              <a:pPr>
                <a:defRPr/>
              </a:pPr>
              <a:t>11/27/18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D008D90-F84B-44AE-AD03-5F0D067164A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1721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5135563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88434BC-F1F3-4253-B5FC-7757FF0E8715}" type="datetimeFigureOut">
              <a:rPr lang="en-US"/>
              <a:pPr>
                <a:defRPr/>
              </a:pPr>
              <a:t>11/27/18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212DB91-86E4-4A0F-82D6-958DF243289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0221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1FBBB85-710C-488E-BD28-A4326ED0DB51}" type="datetimeFigureOut">
              <a:rPr lang="en-US"/>
              <a:pPr>
                <a:defRPr/>
              </a:pPr>
              <a:t>11/27/18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97D2E10-D168-4A80-8DB5-FBB5FF806B8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6226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5A4AA54-5CB7-43A6-AC34-C226764AD6C0}" type="datetimeFigureOut">
              <a:rPr lang="en-US"/>
              <a:pPr>
                <a:defRPr/>
              </a:pPr>
              <a:t>11/27/18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93E2E87-D404-45DD-B45B-111282F08EC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9612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EDB6543-6DE8-49EF-B90C-09E173BE5685}" type="datetimeFigureOut">
              <a:rPr lang="en-US"/>
              <a:pPr>
                <a:defRPr/>
              </a:pPr>
              <a:t>11/27/18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2C21F48-D346-4F71-8900-1838764A47A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3221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225B53E-DCC6-4252-A599-BE12201A7409}" type="datetimeFigureOut">
              <a:rPr lang="en-US"/>
              <a:pPr>
                <a:defRPr/>
              </a:pPr>
              <a:t>11/27/18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9D28C27-3DAD-4220-8F66-82038543638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6984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53F8325-FEB5-497D-B449-4F0FCE15D175}" type="datetimeFigureOut">
              <a:rPr lang="en-US"/>
              <a:pPr>
                <a:defRPr/>
              </a:pPr>
              <a:t>11/27/18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807F638-E97B-4BFD-AD2F-71EC9734DD3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7928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B0D8ABF-E853-4BFC-8CC9-2DF7E67CDBC5}" type="datetimeFigureOut">
              <a:rPr lang="en-US"/>
              <a:pPr>
                <a:defRPr/>
              </a:pPr>
              <a:t>11/27/18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47D24A4-4916-451B-8EE0-D35DD9CCDDE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2266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BFABC72-B6E3-4458-9365-A09E01982305}" type="datetimeFigureOut">
              <a:rPr lang="en-US"/>
              <a:pPr>
                <a:defRPr/>
              </a:pPr>
              <a:t>11/27/18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3B0751-FAF1-41BE-8C4F-3C2B5EBBA77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3211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0"/>
            <a:ext cx="82296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099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066800"/>
            <a:ext cx="82296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71BE31CC-8886-42F9-BEC0-95B40174ED34}" type="datetimeFigureOut">
              <a:rPr lang="en-US"/>
              <a:pPr>
                <a:defRPr/>
              </a:pPr>
              <a:t>11/27/18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140BC6BE-AF76-4AFC-948E-58376E09878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cs.cmu.edu/~tom/10601_fall2012/slides/clustering.pdf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cs.cmu.edu/~tom/10601_fall2012/slides/clustering.pdf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cs.cmu.edu/~tom/10601_fall2012/slides/clustering.pdf" TargetMode="Externa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jpeg"/><Relationship Id="rId4" Type="http://schemas.openxmlformats.org/officeDocument/2006/relationships/image" Target="../media/image45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47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44.jpe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emf"/><Relationship Id="rId3" Type="http://schemas.openxmlformats.org/officeDocument/2006/relationships/oleObject" Target="../embeddings/oleObject3.bin"/><Relationship Id="rId7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49.e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48.em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emf"/><Relationship Id="rId13" Type="http://schemas.openxmlformats.org/officeDocument/2006/relationships/oleObject" Target="../embeddings/oleObject11.bin"/><Relationship Id="rId18" Type="http://schemas.openxmlformats.org/officeDocument/2006/relationships/image" Target="../media/image58.emf"/><Relationship Id="rId3" Type="http://schemas.openxmlformats.org/officeDocument/2006/relationships/oleObject" Target="../embeddings/oleObject6.bin"/><Relationship Id="rId21" Type="http://schemas.openxmlformats.org/officeDocument/2006/relationships/oleObject" Target="../embeddings/oleObject15.bin"/><Relationship Id="rId7" Type="http://schemas.openxmlformats.org/officeDocument/2006/relationships/oleObject" Target="../embeddings/oleObject8.bin"/><Relationship Id="rId12" Type="http://schemas.openxmlformats.org/officeDocument/2006/relationships/image" Target="../media/image55.emf"/><Relationship Id="rId17" Type="http://schemas.openxmlformats.org/officeDocument/2006/relationships/oleObject" Target="../embeddings/oleObject13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57.emf"/><Relationship Id="rId20" Type="http://schemas.openxmlformats.org/officeDocument/2006/relationships/image" Target="../media/image59.emf"/><Relationship Id="rId1" Type="http://schemas.openxmlformats.org/officeDocument/2006/relationships/vmlDrawing" Target="../drawings/vmlDrawing4.vml"/><Relationship Id="rId6" Type="http://schemas.openxmlformats.org/officeDocument/2006/relationships/image" Target="../media/image52.emf"/><Relationship Id="rId11" Type="http://schemas.openxmlformats.org/officeDocument/2006/relationships/oleObject" Target="../embeddings/oleObject10.bin"/><Relationship Id="rId5" Type="http://schemas.openxmlformats.org/officeDocument/2006/relationships/oleObject" Target="../embeddings/oleObject7.bin"/><Relationship Id="rId15" Type="http://schemas.openxmlformats.org/officeDocument/2006/relationships/oleObject" Target="../embeddings/oleObject12.bin"/><Relationship Id="rId10" Type="http://schemas.openxmlformats.org/officeDocument/2006/relationships/image" Target="../media/image54.emf"/><Relationship Id="rId19" Type="http://schemas.openxmlformats.org/officeDocument/2006/relationships/oleObject" Target="../embeddings/oleObject14.bin"/><Relationship Id="rId4" Type="http://schemas.openxmlformats.org/officeDocument/2006/relationships/image" Target="../media/image51.emf"/><Relationship Id="rId9" Type="http://schemas.openxmlformats.org/officeDocument/2006/relationships/oleObject" Target="../embeddings/oleObject9.bin"/><Relationship Id="rId14" Type="http://schemas.openxmlformats.org/officeDocument/2006/relationships/image" Target="../media/image56.emf"/><Relationship Id="rId22" Type="http://schemas.openxmlformats.org/officeDocument/2006/relationships/image" Target="../media/image60.emf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emf"/><Relationship Id="rId13" Type="http://schemas.openxmlformats.org/officeDocument/2006/relationships/oleObject" Target="../embeddings/oleObject21.bin"/><Relationship Id="rId18" Type="http://schemas.openxmlformats.org/officeDocument/2006/relationships/image" Target="../media/image54.emf"/><Relationship Id="rId3" Type="http://schemas.openxmlformats.org/officeDocument/2006/relationships/oleObject" Target="../embeddings/oleObject16.bin"/><Relationship Id="rId7" Type="http://schemas.openxmlformats.org/officeDocument/2006/relationships/oleObject" Target="../embeddings/oleObject18.bin"/><Relationship Id="rId12" Type="http://schemas.openxmlformats.org/officeDocument/2006/relationships/image" Target="../media/image61.emf"/><Relationship Id="rId17" Type="http://schemas.openxmlformats.org/officeDocument/2006/relationships/oleObject" Target="../embeddings/oleObject23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63.emf"/><Relationship Id="rId20" Type="http://schemas.openxmlformats.org/officeDocument/2006/relationships/image" Target="../media/image53.emf"/><Relationship Id="rId1" Type="http://schemas.openxmlformats.org/officeDocument/2006/relationships/vmlDrawing" Target="../drawings/vmlDrawing5.vml"/><Relationship Id="rId6" Type="http://schemas.openxmlformats.org/officeDocument/2006/relationships/image" Target="../media/image58.emf"/><Relationship Id="rId11" Type="http://schemas.openxmlformats.org/officeDocument/2006/relationships/oleObject" Target="../embeddings/oleObject20.bin"/><Relationship Id="rId5" Type="http://schemas.openxmlformats.org/officeDocument/2006/relationships/oleObject" Target="../embeddings/oleObject17.bin"/><Relationship Id="rId15" Type="http://schemas.openxmlformats.org/officeDocument/2006/relationships/oleObject" Target="../embeddings/oleObject22.bin"/><Relationship Id="rId10" Type="http://schemas.openxmlformats.org/officeDocument/2006/relationships/image" Target="../media/image60.emf"/><Relationship Id="rId19" Type="http://schemas.openxmlformats.org/officeDocument/2006/relationships/oleObject" Target="../embeddings/oleObject24.bin"/><Relationship Id="rId4" Type="http://schemas.openxmlformats.org/officeDocument/2006/relationships/image" Target="../media/image51.emf"/><Relationship Id="rId9" Type="http://schemas.openxmlformats.org/officeDocument/2006/relationships/oleObject" Target="../embeddings/oleObject19.bin"/><Relationship Id="rId14" Type="http://schemas.openxmlformats.org/officeDocument/2006/relationships/image" Target="../media/image62.emf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hyperlink" Target="http://en.wikipedia.org/wiki/Image:K_Means_Example_Step_4.svg" TargetMode="External"/><Relationship Id="rId3" Type="http://schemas.openxmlformats.org/officeDocument/2006/relationships/image" Target="../media/image64.png"/><Relationship Id="rId7" Type="http://schemas.openxmlformats.org/officeDocument/2006/relationships/image" Target="../media/image66.png"/><Relationship Id="rId2" Type="http://schemas.openxmlformats.org/officeDocument/2006/relationships/hyperlink" Target="http://en.wikipedia.org/wiki/Image:K_Means_Example_Step_1.svg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en.wikipedia.org/wiki/Image:K_Means_Example_Step_3.svg" TargetMode="External"/><Relationship Id="rId5" Type="http://schemas.openxmlformats.org/officeDocument/2006/relationships/image" Target="../media/image65.png"/><Relationship Id="rId10" Type="http://schemas.openxmlformats.org/officeDocument/2006/relationships/hyperlink" Target="http://home.dei.polimi.it/matteucc/Clustering/tutorial_html/AppletKM.html" TargetMode="External"/><Relationship Id="rId4" Type="http://schemas.openxmlformats.org/officeDocument/2006/relationships/hyperlink" Target="http://en.wikipedia.org/wiki/Image:K_Means_Example_Step_2.svg" TargetMode="External"/><Relationship Id="rId9" Type="http://schemas.openxmlformats.org/officeDocument/2006/relationships/image" Target="../media/image6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jpe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jpe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/>
              <a:t>Grouping and Segmentation</a:t>
            </a:r>
          </a:p>
        </p:txBody>
      </p:sp>
      <p:pic>
        <p:nvPicPr>
          <p:cNvPr id="5" name="Picture 2" descr="fotit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948450"/>
            <a:ext cx="3048000" cy="39095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038" y="2395538"/>
            <a:ext cx="7019925" cy="2066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5" name="TextBox 2"/>
          <p:cNvSpPr txBox="1">
            <a:spLocks noChangeArrowheads="1"/>
          </p:cNvSpPr>
          <p:nvPr/>
        </p:nvSpPr>
        <p:spPr bwMode="auto">
          <a:xfrm>
            <a:off x="3851275" y="6550025"/>
            <a:ext cx="529272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1400"/>
              <a:t>From Steve Lehar: The Constructive Aspect of Visual Perception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0"/>
            <a:ext cx="8229600" cy="914400"/>
          </a:xfrm>
          <a:prstGeom prst="rect">
            <a:avLst/>
          </a:prstGeom>
        </p:spPr>
        <p:txBody>
          <a:bodyPr/>
          <a:lstStyle/>
          <a:p>
            <a:pPr eaLnBrk="0" hangingPunct="0">
              <a:defRPr/>
            </a:pPr>
            <a:r>
              <a:rPr lang="en-US" sz="3600" dirty="0">
                <a:latin typeface="+mj-lt"/>
                <a:ea typeface="+mj-ea"/>
                <a:cs typeface="+mj-cs"/>
              </a:rPr>
              <a:t>Grouping involves global interpretation</a:t>
            </a:r>
          </a:p>
        </p:txBody>
      </p:sp>
    </p:spTree>
    <p:extLst>
      <p:ext uri="{BB962C8B-B14F-4D97-AF65-F5344CB8AC3E}">
        <p14:creationId xmlns:p14="http://schemas.microsoft.com/office/powerpoint/2010/main" val="11382008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Gestalt cues</a:t>
            </a:r>
          </a:p>
        </p:txBody>
      </p:sp>
      <p:sp>
        <p:nvSpPr>
          <p:cNvPr id="2048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  <a:p>
            <a:r>
              <a:rPr lang="en-US"/>
              <a:t>Good intuition and basic principles for grouping</a:t>
            </a:r>
          </a:p>
          <a:p>
            <a:pPr>
              <a:buFont typeface="Arial" charset="0"/>
              <a:buNone/>
            </a:pPr>
            <a:endParaRPr lang="en-US"/>
          </a:p>
          <a:p>
            <a:r>
              <a:rPr lang="en-US"/>
              <a:t>Basis for many ideas in segmentation and occlusion reasoning</a:t>
            </a:r>
          </a:p>
          <a:p>
            <a:endParaRPr lang="en-US"/>
          </a:p>
          <a:p>
            <a:r>
              <a:rPr lang="en-US"/>
              <a:t>Some (e.g., symmetry) are difficult to implement in practice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48262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segmentation</a:t>
            </a:r>
          </a:p>
        </p:txBody>
      </p:sp>
      <p:sp>
        <p:nvSpPr>
          <p:cNvPr id="2150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dirty="0"/>
              <a:t>	Goal: Group pixels into meaningful or perceptually similar regions</a:t>
            </a:r>
          </a:p>
        </p:txBody>
      </p:sp>
      <p:pic>
        <p:nvPicPr>
          <p:cNvPr id="2150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25" t="52000"/>
          <a:stretch>
            <a:fillRect/>
          </a:stretch>
        </p:blipFill>
        <p:spPr bwMode="auto">
          <a:xfrm>
            <a:off x="2057400" y="2743200"/>
            <a:ext cx="4999038" cy="340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975683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Segmentation for efficiency: “</a:t>
            </a:r>
            <a:r>
              <a:rPr lang="en-US" dirty="0" err="1"/>
              <a:t>superpixels</a:t>
            </a:r>
            <a:r>
              <a:rPr lang="en-US" dirty="0"/>
              <a:t>”</a:t>
            </a:r>
          </a:p>
        </p:txBody>
      </p:sp>
      <p:pic>
        <p:nvPicPr>
          <p:cNvPr id="23555" name="Picture 5" descr="Amtrak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352550"/>
            <a:ext cx="2971800" cy="2228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6" name="Picture 4" descr="Amtrak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1371600"/>
            <a:ext cx="2846388" cy="213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7" name="AutoShape 28"/>
          <p:cNvSpPr>
            <a:spLocks noChangeArrowheads="1"/>
          </p:cNvSpPr>
          <p:nvPr/>
        </p:nvSpPr>
        <p:spPr bwMode="auto">
          <a:xfrm>
            <a:off x="4191000" y="2286000"/>
            <a:ext cx="533400" cy="358775"/>
          </a:xfrm>
          <a:prstGeom prst="rightArrow">
            <a:avLst>
              <a:gd name="adj1" fmla="val 50000"/>
              <a:gd name="adj2" fmla="val 4719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558" name="Text Box 33"/>
          <p:cNvSpPr txBox="1">
            <a:spLocks noChangeArrowheads="1"/>
          </p:cNvSpPr>
          <p:nvPr/>
        </p:nvSpPr>
        <p:spPr bwMode="auto">
          <a:xfrm>
            <a:off x="4648200" y="3548063"/>
            <a:ext cx="388620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600"/>
              <a:t>[Felzenszwalb and Huttenlocher 2004]</a:t>
            </a:r>
          </a:p>
        </p:txBody>
      </p:sp>
      <p:pic>
        <p:nvPicPr>
          <p:cNvPr id="23559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4038600"/>
            <a:ext cx="234950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60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4097338"/>
            <a:ext cx="2362200" cy="229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61" name="Text Box 33"/>
          <p:cNvSpPr txBox="1">
            <a:spLocks noChangeArrowheads="1"/>
          </p:cNvSpPr>
          <p:nvPr/>
        </p:nvSpPr>
        <p:spPr bwMode="auto">
          <a:xfrm>
            <a:off x="0" y="6553200"/>
            <a:ext cx="31242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600"/>
              <a:t>[Hoiem et al. 2005, Mori 2005]</a:t>
            </a:r>
          </a:p>
        </p:txBody>
      </p:sp>
      <p:sp>
        <p:nvSpPr>
          <p:cNvPr id="23562" name="Text Box 33"/>
          <p:cNvSpPr txBox="1">
            <a:spLocks noChangeArrowheads="1"/>
          </p:cNvSpPr>
          <p:nvPr/>
        </p:nvSpPr>
        <p:spPr bwMode="auto">
          <a:xfrm>
            <a:off x="5105400" y="6367463"/>
            <a:ext cx="205740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600"/>
              <a:t>[Shi and Malik 2001]</a:t>
            </a:r>
          </a:p>
        </p:txBody>
      </p:sp>
      <p:sp>
        <p:nvSpPr>
          <p:cNvPr id="23563" name="AutoShape 28"/>
          <p:cNvSpPr>
            <a:spLocks noChangeArrowheads="1"/>
          </p:cNvSpPr>
          <p:nvPr/>
        </p:nvSpPr>
        <p:spPr bwMode="auto">
          <a:xfrm>
            <a:off x="4191000" y="5105400"/>
            <a:ext cx="533400" cy="358775"/>
          </a:xfrm>
          <a:prstGeom prst="rightArrow">
            <a:avLst>
              <a:gd name="adj1" fmla="val 50000"/>
              <a:gd name="adj2" fmla="val 4719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4407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Segmentation for feature support</a:t>
            </a:r>
          </a:p>
        </p:txBody>
      </p:sp>
      <p:pic>
        <p:nvPicPr>
          <p:cNvPr id="22531" name="Picture 13" descr="amtrak_patch5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5713" y="3854450"/>
            <a:ext cx="1150937" cy="1260475"/>
          </a:xfrm>
          <a:prstGeom prst="rect">
            <a:avLst/>
          </a:prstGeom>
          <a:noFill/>
          <a:ln w="38100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532" name="Text Box 14"/>
          <p:cNvSpPr txBox="1">
            <a:spLocks noChangeArrowheads="1"/>
          </p:cNvSpPr>
          <p:nvPr/>
        </p:nvSpPr>
        <p:spPr bwMode="auto">
          <a:xfrm>
            <a:off x="7207250" y="3438525"/>
            <a:ext cx="19367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1600"/>
              <a:t>50x50 Patch</a:t>
            </a:r>
          </a:p>
        </p:txBody>
      </p:sp>
      <p:sp>
        <p:nvSpPr>
          <p:cNvPr id="22533" name="Text Box 15"/>
          <p:cNvSpPr txBox="1">
            <a:spLocks noChangeArrowheads="1"/>
          </p:cNvSpPr>
          <p:nvPr/>
        </p:nvSpPr>
        <p:spPr bwMode="auto">
          <a:xfrm>
            <a:off x="228600" y="3425825"/>
            <a:ext cx="17526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1600"/>
              <a:t>50x50 Patch</a:t>
            </a:r>
          </a:p>
        </p:txBody>
      </p:sp>
      <p:pic>
        <p:nvPicPr>
          <p:cNvPr id="22534" name="Picture 25" descr="amtrak_patch25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838" y="3881438"/>
            <a:ext cx="1150937" cy="1260475"/>
          </a:xfrm>
          <a:prstGeom prst="rect">
            <a:avLst/>
          </a:prstGeom>
          <a:noFill/>
          <a:ln w="38100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5" name="Picture 3" descr="Amtrak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1981200"/>
            <a:ext cx="5073650" cy="317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36" name="Rectangle 8"/>
          <p:cNvSpPr>
            <a:spLocks noChangeAspect="1" noChangeArrowheads="1"/>
          </p:cNvSpPr>
          <p:nvPr/>
        </p:nvSpPr>
        <p:spPr bwMode="auto">
          <a:xfrm>
            <a:off x="2590800" y="4381500"/>
            <a:ext cx="287338" cy="265113"/>
          </a:xfrm>
          <a:prstGeom prst="rect">
            <a:avLst/>
          </a:prstGeom>
          <a:noFill/>
          <a:ln w="38100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537" name="Rectangle 9"/>
          <p:cNvSpPr>
            <a:spLocks noChangeAspect="1" noChangeArrowheads="1"/>
          </p:cNvSpPr>
          <p:nvPr/>
        </p:nvSpPr>
        <p:spPr bwMode="auto">
          <a:xfrm>
            <a:off x="4467225" y="4114800"/>
            <a:ext cx="287338" cy="285750"/>
          </a:xfrm>
          <a:prstGeom prst="rect">
            <a:avLst/>
          </a:prstGeom>
          <a:noFill/>
          <a:ln w="38100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" name="Freeform 29"/>
          <p:cNvSpPr>
            <a:spLocks/>
          </p:cNvSpPr>
          <p:nvPr/>
        </p:nvSpPr>
        <p:spPr bwMode="auto">
          <a:xfrm>
            <a:off x="2863850" y="2400300"/>
            <a:ext cx="4270375" cy="2333625"/>
          </a:xfrm>
          <a:custGeom>
            <a:avLst/>
            <a:gdLst>
              <a:gd name="T0" fmla="*/ 2147483647 w 2243"/>
              <a:gd name="T1" fmla="*/ 2147483647 h 1386"/>
              <a:gd name="T2" fmla="*/ 2147483647 w 2243"/>
              <a:gd name="T3" fmla="*/ 2147483647 h 1386"/>
              <a:gd name="T4" fmla="*/ 0 w 2243"/>
              <a:gd name="T5" fmla="*/ 2147483647 h 1386"/>
              <a:gd name="T6" fmla="*/ 0 w 2243"/>
              <a:gd name="T7" fmla="*/ 2147483647 h 1386"/>
              <a:gd name="T8" fmla="*/ 2147483647 w 2243"/>
              <a:gd name="T9" fmla="*/ 2147483647 h 1386"/>
              <a:gd name="T10" fmla="*/ 2147483647 w 2243"/>
              <a:gd name="T11" fmla="*/ 2147483647 h 1386"/>
              <a:gd name="T12" fmla="*/ 2147483647 w 2243"/>
              <a:gd name="T13" fmla="*/ 2147483647 h 1386"/>
              <a:gd name="T14" fmla="*/ 2147483647 w 2243"/>
              <a:gd name="T15" fmla="*/ 2147483647 h 1386"/>
              <a:gd name="T16" fmla="*/ 2147483647 w 2243"/>
              <a:gd name="T17" fmla="*/ 0 h 1386"/>
              <a:gd name="T18" fmla="*/ 2147483647 w 2243"/>
              <a:gd name="T19" fmla="*/ 2147483647 h 1386"/>
              <a:gd name="T20" fmla="*/ 2147483647 w 2243"/>
              <a:gd name="T21" fmla="*/ 2147483647 h 1386"/>
              <a:gd name="T22" fmla="*/ 2147483647 w 2243"/>
              <a:gd name="T23" fmla="*/ 2147483647 h 1386"/>
              <a:gd name="T24" fmla="*/ 2147483647 w 2243"/>
              <a:gd name="T25" fmla="*/ 2147483647 h 1386"/>
              <a:gd name="T26" fmla="*/ 2147483647 w 2243"/>
              <a:gd name="T27" fmla="*/ 2147483647 h 1386"/>
              <a:gd name="T28" fmla="*/ 2147483647 w 2243"/>
              <a:gd name="T29" fmla="*/ 2147483647 h 1386"/>
              <a:gd name="T30" fmla="*/ 2147483647 w 2243"/>
              <a:gd name="T31" fmla="*/ 2147483647 h 1386"/>
              <a:gd name="T32" fmla="*/ 2147483647 w 2243"/>
              <a:gd name="T33" fmla="*/ 2147483647 h 1386"/>
              <a:gd name="T34" fmla="*/ 2147483647 w 2243"/>
              <a:gd name="T35" fmla="*/ 2147483647 h 138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w 2243"/>
              <a:gd name="T55" fmla="*/ 0 h 1386"/>
              <a:gd name="T56" fmla="*/ 2243 w 2243"/>
              <a:gd name="T57" fmla="*/ 1386 h 1386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T54" t="T55" r="T56" b="T57"/>
            <a:pathLst>
              <a:path w="2243" h="1386">
                <a:moveTo>
                  <a:pt x="70" y="1319"/>
                </a:moveTo>
                <a:lnTo>
                  <a:pt x="48" y="1277"/>
                </a:lnTo>
                <a:lnTo>
                  <a:pt x="0" y="1037"/>
                </a:lnTo>
                <a:lnTo>
                  <a:pt x="0" y="989"/>
                </a:lnTo>
                <a:lnTo>
                  <a:pt x="48" y="989"/>
                </a:lnTo>
                <a:lnTo>
                  <a:pt x="48" y="509"/>
                </a:lnTo>
                <a:lnTo>
                  <a:pt x="166" y="103"/>
                </a:lnTo>
                <a:lnTo>
                  <a:pt x="400" y="10"/>
                </a:lnTo>
                <a:lnTo>
                  <a:pt x="669" y="0"/>
                </a:lnTo>
                <a:lnTo>
                  <a:pt x="950" y="51"/>
                </a:lnTo>
                <a:lnTo>
                  <a:pt x="1693" y="717"/>
                </a:lnTo>
                <a:lnTo>
                  <a:pt x="1872" y="759"/>
                </a:lnTo>
                <a:lnTo>
                  <a:pt x="2243" y="797"/>
                </a:lnTo>
                <a:lnTo>
                  <a:pt x="2243" y="887"/>
                </a:lnTo>
                <a:lnTo>
                  <a:pt x="1776" y="941"/>
                </a:lnTo>
                <a:lnTo>
                  <a:pt x="717" y="1386"/>
                </a:lnTo>
                <a:lnTo>
                  <a:pt x="96" y="1373"/>
                </a:lnTo>
                <a:lnTo>
                  <a:pt x="70" y="1319"/>
                </a:lnTo>
                <a:close/>
              </a:path>
            </a:pathLst>
          </a:custGeom>
          <a:noFill/>
          <a:ln w="57150">
            <a:solidFill>
              <a:srgbClr val="00F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539" name="Line 4"/>
          <p:cNvSpPr>
            <a:spLocks noChangeShapeType="1"/>
          </p:cNvSpPr>
          <p:nvPr/>
        </p:nvSpPr>
        <p:spPr bwMode="auto">
          <a:xfrm flipH="1">
            <a:off x="1716088" y="4502150"/>
            <a:ext cx="773112" cy="0"/>
          </a:xfrm>
          <a:prstGeom prst="line">
            <a:avLst/>
          </a:prstGeom>
          <a:noFill/>
          <a:ln w="38100">
            <a:solidFill>
              <a:schemeClr val="accent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540" name="Line 6"/>
          <p:cNvSpPr>
            <a:spLocks noChangeShapeType="1"/>
          </p:cNvSpPr>
          <p:nvPr/>
        </p:nvSpPr>
        <p:spPr bwMode="auto">
          <a:xfrm>
            <a:off x="4930775" y="4268788"/>
            <a:ext cx="2543175" cy="0"/>
          </a:xfrm>
          <a:prstGeom prst="line">
            <a:avLst/>
          </a:prstGeom>
          <a:noFill/>
          <a:ln w="38100">
            <a:solidFill>
              <a:schemeClr val="accent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925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Segmentation for object proposals</a:t>
            </a:r>
          </a:p>
        </p:txBody>
      </p:sp>
      <p:pic>
        <p:nvPicPr>
          <p:cNvPr id="4098" name="Picture 2" descr="https://ivi.fnwi.uva.nl/isis/publications/2013/UijlingsIJCV2013/imag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236" y="1066800"/>
            <a:ext cx="7010400" cy="2593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31104" y="3660078"/>
            <a:ext cx="6746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“Selective Search” [Sande, </a:t>
            </a:r>
            <a:r>
              <a:rPr lang="en-US" dirty="0" err="1"/>
              <a:t>Uijlings</a:t>
            </a:r>
            <a:r>
              <a:rPr lang="en-US" dirty="0"/>
              <a:t> et al. ICCV 2011, IJCV 2013]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209800" y="6002650"/>
            <a:ext cx="4262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[Endres Hoiem ECCV 2010, IJCV 2014]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075" y="4450551"/>
            <a:ext cx="8128996" cy="1553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268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Segmentation as a result</a:t>
            </a:r>
          </a:p>
        </p:txBody>
      </p:sp>
      <p:pic>
        <p:nvPicPr>
          <p:cNvPr id="24579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371600" y="1143000"/>
            <a:ext cx="3309938" cy="2209800"/>
          </a:xfrm>
          <a:noFill/>
        </p:spPr>
      </p:pic>
      <p:pic>
        <p:nvPicPr>
          <p:cNvPr id="2458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1143000"/>
            <a:ext cx="3124200" cy="2214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3581400"/>
            <a:ext cx="3251200" cy="24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2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3581400"/>
            <a:ext cx="2895600" cy="2487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83" name="TextBox 8"/>
          <p:cNvSpPr txBox="1">
            <a:spLocks noChangeArrowheads="1"/>
          </p:cNvSpPr>
          <p:nvPr/>
        </p:nvSpPr>
        <p:spPr bwMode="auto">
          <a:xfrm>
            <a:off x="7126288" y="6488113"/>
            <a:ext cx="201771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/>
              <a:t>Rother et al. 2004</a:t>
            </a:r>
          </a:p>
        </p:txBody>
      </p:sp>
    </p:spTree>
    <p:extLst>
      <p:ext uri="{BB962C8B-B14F-4D97-AF65-F5344CB8AC3E}">
        <p14:creationId xmlns:p14="http://schemas.microsoft.com/office/powerpoint/2010/main" val="41764273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Types of segmentations</a:t>
            </a:r>
          </a:p>
        </p:txBody>
      </p:sp>
      <p:pic>
        <p:nvPicPr>
          <p:cNvPr id="25603" name="Content Placeholder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97" t="50781" r="62038" b="15558"/>
          <a:stretch>
            <a:fillRect/>
          </a:stretch>
        </p:blipFill>
        <p:spPr>
          <a:xfrm>
            <a:off x="914400" y="1066800"/>
            <a:ext cx="3165475" cy="2286000"/>
          </a:xfrm>
          <a:noFill/>
        </p:spPr>
      </p:pic>
      <p:sp>
        <p:nvSpPr>
          <p:cNvPr id="25604" name="TextBox 4"/>
          <p:cNvSpPr txBox="1">
            <a:spLocks noChangeArrowheads="1"/>
          </p:cNvSpPr>
          <p:nvPr/>
        </p:nvSpPr>
        <p:spPr bwMode="auto">
          <a:xfrm>
            <a:off x="1143000" y="3276600"/>
            <a:ext cx="27019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2400"/>
              <a:t>Oversegmentation</a:t>
            </a:r>
          </a:p>
        </p:txBody>
      </p:sp>
      <p:pic>
        <p:nvPicPr>
          <p:cNvPr id="25605" name="Content Placeholder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814" t="51904" r="22530" b="15558"/>
          <a:stretch>
            <a:fillRect/>
          </a:stretch>
        </p:blipFill>
        <p:spPr bwMode="auto">
          <a:xfrm>
            <a:off x="4419600" y="1143000"/>
            <a:ext cx="3352800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6" name="TextBox 6"/>
          <p:cNvSpPr txBox="1">
            <a:spLocks noChangeArrowheads="1"/>
          </p:cNvSpPr>
          <p:nvPr/>
        </p:nvSpPr>
        <p:spPr bwMode="auto">
          <a:xfrm>
            <a:off x="4648200" y="3276600"/>
            <a:ext cx="287496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2400"/>
              <a:t>Undersegmentation</a:t>
            </a:r>
          </a:p>
        </p:txBody>
      </p:sp>
      <p:pic>
        <p:nvPicPr>
          <p:cNvPr id="25607" name="Content Placeholder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58" t="51904" r="22128" b="15558"/>
          <a:stretch>
            <a:fillRect/>
          </a:stretch>
        </p:blipFill>
        <p:spPr bwMode="auto">
          <a:xfrm>
            <a:off x="609600" y="4267200"/>
            <a:ext cx="8126413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8" name="TextBox 8"/>
          <p:cNvSpPr txBox="1">
            <a:spLocks noChangeArrowheads="1"/>
          </p:cNvSpPr>
          <p:nvPr/>
        </p:nvSpPr>
        <p:spPr bwMode="auto">
          <a:xfrm>
            <a:off x="2743200" y="5943600"/>
            <a:ext cx="33877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2400"/>
              <a:t>Multiple Segmentations</a:t>
            </a:r>
          </a:p>
        </p:txBody>
      </p:sp>
      <p:pic>
        <p:nvPicPr>
          <p:cNvPr id="2560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1" t="11375" r="82269" b="50653"/>
          <a:stretch>
            <a:fillRect/>
          </a:stretch>
        </p:blipFill>
        <p:spPr bwMode="auto">
          <a:xfrm>
            <a:off x="7727950" y="0"/>
            <a:ext cx="141605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27512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Major processes for segmentation</a:t>
            </a:r>
          </a:p>
        </p:txBody>
      </p:sp>
      <p:sp>
        <p:nvSpPr>
          <p:cNvPr id="2662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  <a:p>
            <a:r>
              <a:rPr lang="en-US"/>
              <a:t>Bottom-up: group tokens with similar features</a:t>
            </a:r>
          </a:p>
          <a:p>
            <a:r>
              <a:rPr lang="en-US"/>
              <a:t>Top-down: group tokens that likely belong to the same object</a:t>
            </a:r>
          </a:p>
        </p:txBody>
      </p:sp>
      <p:pic>
        <p:nvPicPr>
          <p:cNvPr id="26628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505200"/>
            <a:ext cx="7772400" cy="277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29" name="TextBox 5"/>
          <p:cNvSpPr txBox="1">
            <a:spLocks noChangeArrowheads="1"/>
          </p:cNvSpPr>
          <p:nvPr/>
        </p:nvSpPr>
        <p:spPr bwMode="auto">
          <a:xfrm>
            <a:off x="6565900" y="6488113"/>
            <a:ext cx="25781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/>
              <a:t>[Levin and Weiss 2006]</a:t>
            </a:r>
          </a:p>
        </p:txBody>
      </p:sp>
    </p:spTree>
    <p:extLst>
      <p:ext uri="{BB962C8B-B14F-4D97-AF65-F5344CB8AC3E}">
        <p14:creationId xmlns:p14="http://schemas.microsoft.com/office/powerpoint/2010/main" val="27716907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Segmentation using clustering</a:t>
            </a:r>
          </a:p>
        </p:txBody>
      </p:sp>
      <p:sp>
        <p:nvSpPr>
          <p:cNvPr id="2765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Agglomerative Clustering</a:t>
            </a:r>
          </a:p>
          <a:p>
            <a:endParaRPr lang="en-US" dirty="0"/>
          </a:p>
          <a:p>
            <a:r>
              <a:rPr lang="en-US" dirty="0" err="1"/>
              <a:t>Kmeans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64875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4"/>
          <p:cNvSpPr>
            <a:spLocks noChangeArrowheads="1"/>
          </p:cNvSpPr>
          <p:nvPr/>
        </p:nvSpPr>
        <p:spPr bwMode="auto">
          <a:xfrm>
            <a:off x="533400" y="1219200"/>
            <a:ext cx="83058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sz="2400"/>
              <a:t>German: </a:t>
            </a:r>
            <a:r>
              <a:rPr lang="en-US" sz="2400" i="1"/>
              <a:t>Gestalt</a:t>
            </a:r>
            <a:r>
              <a:rPr lang="en-US" sz="2400"/>
              <a:t> - "form" or "whole”</a:t>
            </a:r>
          </a:p>
          <a:p>
            <a:endParaRPr lang="en-US" sz="2400"/>
          </a:p>
          <a:p>
            <a:endParaRPr lang="en-US" sz="2400"/>
          </a:p>
        </p:txBody>
      </p:sp>
      <p:sp>
        <p:nvSpPr>
          <p:cNvPr id="11267" name="Rectangle 6"/>
          <p:cNvSpPr>
            <a:spLocks noChangeArrowheads="1"/>
          </p:cNvSpPr>
          <p:nvPr/>
        </p:nvSpPr>
        <p:spPr bwMode="auto">
          <a:xfrm>
            <a:off x="609600" y="1752600"/>
            <a:ext cx="7543800" cy="95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sz="2400"/>
              <a:t>Berlin School, early 20th century</a:t>
            </a:r>
          </a:p>
          <a:p>
            <a:endParaRPr lang="en-US" sz="800"/>
          </a:p>
          <a:p>
            <a:r>
              <a:rPr lang="en-US" sz="2400"/>
              <a:t>Kurt Koffka, Max Wertheimer, and Wolfgang Köhler </a:t>
            </a:r>
          </a:p>
        </p:txBody>
      </p:sp>
      <p:sp>
        <p:nvSpPr>
          <p:cNvPr id="11268" name="Rectangle 7"/>
          <p:cNvSpPr>
            <a:spLocks noChangeArrowheads="1"/>
          </p:cNvSpPr>
          <p:nvPr/>
        </p:nvSpPr>
        <p:spPr bwMode="auto">
          <a:xfrm>
            <a:off x="457200" y="3124200"/>
            <a:ext cx="5791200" cy="2738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sz="2800"/>
              <a:t>View of brain: </a:t>
            </a:r>
          </a:p>
          <a:p>
            <a:pPr>
              <a:buFont typeface="Arial" charset="0"/>
              <a:buChar char="•"/>
            </a:pPr>
            <a:r>
              <a:rPr lang="en-US" sz="2400"/>
              <a:t> whole is more than the sum of its parts </a:t>
            </a:r>
          </a:p>
          <a:p>
            <a:pPr>
              <a:buFont typeface="Arial" charset="0"/>
              <a:buChar char="•"/>
            </a:pPr>
            <a:r>
              <a:rPr lang="en-US" sz="2400"/>
              <a:t> holistic</a:t>
            </a:r>
          </a:p>
          <a:p>
            <a:pPr>
              <a:buFont typeface="Arial" charset="0"/>
              <a:buChar char="•"/>
            </a:pPr>
            <a:r>
              <a:rPr lang="en-US" sz="2400"/>
              <a:t> parallel </a:t>
            </a:r>
          </a:p>
          <a:p>
            <a:pPr>
              <a:buFont typeface="Arial" charset="0"/>
              <a:buChar char="•"/>
            </a:pPr>
            <a:r>
              <a:rPr lang="en-US" sz="2400"/>
              <a:t> analog </a:t>
            </a:r>
          </a:p>
          <a:p>
            <a:pPr>
              <a:buFont typeface="Arial" charset="0"/>
              <a:buChar char="•"/>
            </a:pPr>
            <a:r>
              <a:rPr lang="en-US" sz="2400"/>
              <a:t> self-organizing tendencies </a:t>
            </a:r>
          </a:p>
          <a:p>
            <a:pPr lvl="2"/>
            <a:endParaRPr lang="en-US" sz="2400"/>
          </a:p>
        </p:txBody>
      </p:sp>
      <p:pic>
        <p:nvPicPr>
          <p:cNvPr id="1126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7438" y="3009900"/>
            <a:ext cx="2366962" cy="3543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70" name="TextBox 6"/>
          <p:cNvSpPr txBox="1">
            <a:spLocks noChangeArrowheads="1"/>
          </p:cNvSpPr>
          <p:nvPr/>
        </p:nvSpPr>
        <p:spPr bwMode="auto">
          <a:xfrm>
            <a:off x="0" y="6488113"/>
            <a:ext cx="2282825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1600"/>
              <a:t>Slide from S. Saverese</a:t>
            </a:r>
          </a:p>
        </p:txBody>
      </p:sp>
      <p:sp>
        <p:nvSpPr>
          <p:cNvPr id="11271" name="Title 1"/>
          <p:cNvSpPr txBox="1">
            <a:spLocks/>
          </p:cNvSpPr>
          <p:nvPr/>
        </p:nvSpPr>
        <p:spPr bwMode="auto">
          <a:xfrm>
            <a:off x="457200" y="0"/>
            <a:ext cx="82296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3600" b="1"/>
              <a:t>Gestalt psychology</a:t>
            </a:r>
            <a:r>
              <a:rPr lang="en-US" sz="3600"/>
              <a:t> or </a:t>
            </a:r>
            <a:r>
              <a:rPr lang="en-US" sz="3600" b="1"/>
              <a:t>gestaltism</a:t>
            </a:r>
            <a:r>
              <a:rPr lang="en-US" sz="36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06000240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1295400" y="228600"/>
            <a:ext cx="6553200" cy="1143000"/>
          </a:xfrm>
        </p:spPr>
        <p:txBody>
          <a:bodyPr>
            <a:normAutofit/>
          </a:bodyPr>
          <a:lstStyle/>
          <a:p>
            <a:r>
              <a:rPr lang="en-US" sz="3200" dirty="0"/>
              <a:t>Clustering: distance measure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idx="1"/>
          </p:nvPr>
        </p:nvSpPr>
        <p:spPr>
          <a:xfrm>
            <a:off x="457200" y="1616075"/>
            <a:ext cx="8229600" cy="394652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>
                <a:latin typeface="Calibri"/>
                <a:cs typeface="Calibri"/>
              </a:rPr>
              <a:t>Clustering is an unsupervised learning method. Given items </a:t>
            </a:r>
            <a:br>
              <a:rPr lang="en-US" sz="2400" dirty="0">
                <a:latin typeface="Calibri"/>
                <a:cs typeface="Calibri"/>
              </a:rPr>
            </a:br>
            <a:r>
              <a:rPr lang="en-US" sz="2400" dirty="0">
                <a:latin typeface="Calibri"/>
                <a:cs typeface="Calibri"/>
              </a:rPr>
              <a:t>                          , the goal is to group them into clusters. We need a pairwise distance/similarity function between items, and sometimes the desired number of clusters.</a:t>
            </a:r>
          </a:p>
          <a:p>
            <a:pPr marL="0" indent="0">
              <a:buNone/>
            </a:pPr>
            <a:endParaRPr lang="en-US" sz="2400" dirty="0">
              <a:latin typeface="Calibri"/>
              <a:cs typeface="Calibri"/>
            </a:endParaRPr>
          </a:p>
          <a:p>
            <a:pPr marL="0" indent="0">
              <a:buNone/>
            </a:pPr>
            <a:r>
              <a:rPr lang="en-US" sz="2400" dirty="0">
                <a:latin typeface="Calibri"/>
                <a:cs typeface="Calibri"/>
              </a:rPr>
              <a:t>When data (e.g. images, objects, documents) are represented by feature vectors, a commonly used similarity measure is the </a:t>
            </a:r>
            <a:r>
              <a:rPr lang="en-US" sz="2400" i="1" dirty="0">
                <a:latin typeface="Calibri"/>
                <a:cs typeface="Calibri"/>
              </a:rPr>
              <a:t>cosine similarity.</a:t>
            </a:r>
            <a:r>
              <a:rPr lang="en-US" sz="2400" dirty="0">
                <a:latin typeface="Calibri"/>
                <a:cs typeface="Calibri"/>
              </a:rPr>
              <a:t> Let            be two data vectors. There is angle     </a:t>
            </a:r>
            <a:br>
              <a:rPr lang="en-US" sz="2400" dirty="0">
                <a:latin typeface="Calibri"/>
                <a:cs typeface="Calibri"/>
              </a:rPr>
            </a:br>
            <a:r>
              <a:rPr lang="en-US" sz="2400" dirty="0">
                <a:latin typeface="Calibri"/>
                <a:cs typeface="Calibri"/>
              </a:rPr>
              <a:t>      between the two vectors            .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DC490-98B8-074B-BB30-37775A2447EF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2022656"/>
            <a:ext cx="1676400" cy="38218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4794624"/>
            <a:ext cx="203612" cy="31077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0400" y="4343400"/>
            <a:ext cx="609600" cy="382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372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Distance Measures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971799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Let x and x’ be two objects from the universe of possible objects. The distance (similarity) between x and x’ is a real number denoted by sim(x, x’).</a:t>
            </a:r>
          </a:p>
          <a:p>
            <a:r>
              <a:rPr lang="en-US" dirty="0">
                <a:cs typeface="Calibri"/>
              </a:rPr>
              <a:t>The </a:t>
            </a:r>
            <a:r>
              <a:rPr lang="en-US" dirty="0" err="1">
                <a:cs typeface="Calibri"/>
              </a:rPr>
              <a:t>euclidian</a:t>
            </a:r>
            <a:r>
              <a:rPr lang="en-US" dirty="0">
                <a:cs typeface="Calibri"/>
              </a:rPr>
              <a:t> similarity is defined as</a:t>
            </a:r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In contrast, cosine distance measure would be </a:t>
            </a:r>
          </a:p>
          <a:p>
            <a:pPr marL="0" indent="0">
              <a:buNone/>
            </a:pPr>
            <a:endParaRPr lang="en-US" dirty="0">
              <a:cs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DC490-98B8-074B-BB30-37775A2447EF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9416" y="4572000"/>
            <a:ext cx="4009104" cy="1600200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3378993" y="3365501"/>
            <a:ext cx="2386013" cy="457200"/>
            <a:chOff x="2819400" y="5638800"/>
            <a:chExt cx="3181350" cy="60960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19400" y="5638800"/>
              <a:ext cx="2273300" cy="60960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72050" y="5694363"/>
              <a:ext cx="1028700" cy="431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170155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Desirable Properties of a Clustering Algorithms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Scalability (in terms of both time and space) </a:t>
            </a:r>
          </a:p>
          <a:p>
            <a:r>
              <a:rPr lang="en-US" dirty="0"/>
              <a:t>Ability to deal with different data types </a:t>
            </a:r>
          </a:p>
          <a:p>
            <a:r>
              <a:rPr lang="en-US" dirty="0"/>
              <a:t>Minimal requirements for domain knowledge to determine input parameters </a:t>
            </a:r>
          </a:p>
          <a:p>
            <a:r>
              <a:rPr lang="en-US" dirty="0"/>
              <a:t>Interpretability and usability Optional </a:t>
            </a:r>
          </a:p>
          <a:p>
            <a:pPr lvl="1"/>
            <a:r>
              <a:rPr lang="en-US" dirty="0"/>
              <a:t>Incorporation of user-specified constraints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DC490-98B8-074B-BB30-37775A2447EF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30904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Animated example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05"/>
          <a:stretch/>
        </p:blipFill>
        <p:spPr>
          <a:xfrm>
            <a:off x="450954" y="4114800"/>
            <a:ext cx="4028232" cy="1676400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DC490-98B8-074B-BB30-37775A2447EF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3249" y="1620330"/>
            <a:ext cx="4236960" cy="45212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001974" y="5995020"/>
            <a:ext cx="808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source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49713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Animated example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316"/>
          <a:stretch/>
        </p:blipFill>
        <p:spPr>
          <a:xfrm>
            <a:off x="450954" y="3657600"/>
            <a:ext cx="4028232" cy="2133600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DC490-98B8-074B-BB30-37775A2447EF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3249" y="1620330"/>
            <a:ext cx="4236960" cy="45212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001974" y="5995020"/>
            <a:ext cx="808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source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99138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Animated example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954" y="2895600"/>
            <a:ext cx="4028232" cy="2895600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DC490-98B8-074B-BB30-37775A2447EF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3249" y="1620330"/>
            <a:ext cx="4236960" cy="45212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001974" y="5995020"/>
            <a:ext cx="808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source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92730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>
                <a:latin typeface="Calibri" charset="0"/>
              </a:rPr>
              <a:t>Agglomerative clustering</a:t>
            </a:r>
          </a:p>
        </p:txBody>
      </p:sp>
      <p:pic>
        <p:nvPicPr>
          <p:cNvPr id="3379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47"/>
          <a:stretch/>
        </p:blipFill>
        <p:spPr bwMode="auto">
          <a:xfrm>
            <a:off x="703263" y="1428750"/>
            <a:ext cx="7439025" cy="42508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DC490-98B8-074B-BB30-37775A2447EF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945962" y="6093023"/>
            <a:ext cx="2198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Slide credit: Andrew Moore</a:t>
            </a:r>
          </a:p>
        </p:txBody>
      </p:sp>
    </p:spTree>
    <p:extLst>
      <p:ext uri="{BB962C8B-B14F-4D97-AF65-F5344CB8AC3E}">
        <p14:creationId xmlns:p14="http://schemas.microsoft.com/office/powerpoint/2010/main" val="14878706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>
                <a:latin typeface="Calibri" charset="0"/>
              </a:rPr>
              <a:t>Agglomerative clustering</a:t>
            </a:r>
          </a:p>
        </p:txBody>
      </p:sp>
      <p:pic>
        <p:nvPicPr>
          <p:cNvPr id="34819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82"/>
          <a:stretch/>
        </p:blipFill>
        <p:spPr bwMode="auto">
          <a:xfrm>
            <a:off x="790575" y="1362075"/>
            <a:ext cx="7562850" cy="43487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DC490-98B8-074B-BB30-37775A2447EF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945962" y="6093023"/>
            <a:ext cx="2198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Slide credit: Andrew Moore</a:t>
            </a:r>
          </a:p>
        </p:txBody>
      </p:sp>
    </p:spTree>
    <p:extLst>
      <p:ext uri="{BB962C8B-B14F-4D97-AF65-F5344CB8AC3E}">
        <p14:creationId xmlns:p14="http://schemas.microsoft.com/office/powerpoint/2010/main" val="35781928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>
                <a:latin typeface="Calibri" charset="0"/>
              </a:rPr>
              <a:t>Agglomerative clustering</a:t>
            </a:r>
          </a:p>
        </p:txBody>
      </p:sp>
      <p:pic>
        <p:nvPicPr>
          <p:cNvPr id="35843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22"/>
          <a:stretch/>
        </p:blipFill>
        <p:spPr bwMode="auto">
          <a:xfrm>
            <a:off x="838200" y="1362075"/>
            <a:ext cx="7381875" cy="43331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DC490-98B8-074B-BB30-37775A2447EF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945962" y="6093023"/>
            <a:ext cx="2198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Slide credit: Andrew Moore</a:t>
            </a:r>
          </a:p>
        </p:txBody>
      </p:sp>
    </p:spTree>
    <p:extLst>
      <p:ext uri="{BB962C8B-B14F-4D97-AF65-F5344CB8AC3E}">
        <p14:creationId xmlns:p14="http://schemas.microsoft.com/office/powerpoint/2010/main" val="7175434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>
                <a:latin typeface="Calibri" charset="0"/>
              </a:rPr>
              <a:t>Agglomerative clustering</a:t>
            </a:r>
          </a:p>
        </p:txBody>
      </p:sp>
      <p:pic>
        <p:nvPicPr>
          <p:cNvPr id="36867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67"/>
          <a:stretch/>
        </p:blipFill>
        <p:spPr bwMode="auto">
          <a:xfrm>
            <a:off x="720725" y="1466850"/>
            <a:ext cx="7629525" cy="41738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DC490-98B8-074B-BB30-37775A2447EF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945962" y="6093023"/>
            <a:ext cx="2198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Slide credit: Andrew Moore</a:t>
            </a:r>
          </a:p>
        </p:txBody>
      </p:sp>
    </p:spTree>
    <p:extLst>
      <p:ext uri="{BB962C8B-B14F-4D97-AF65-F5344CB8AC3E}">
        <p14:creationId xmlns:p14="http://schemas.microsoft.com/office/powerpoint/2010/main" val="28840837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90" name="Group 12"/>
          <p:cNvGrpSpPr>
            <a:grpSpLocks/>
          </p:cNvGrpSpPr>
          <p:nvPr/>
        </p:nvGrpSpPr>
        <p:grpSpPr bwMode="auto">
          <a:xfrm>
            <a:off x="3505200" y="914400"/>
            <a:ext cx="5410200" cy="5518150"/>
            <a:chOff x="3352800" y="1143000"/>
            <a:chExt cx="5410200" cy="5518150"/>
          </a:xfrm>
        </p:grpSpPr>
        <p:pic>
          <p:nvPicPr>
            <p:cNvPr id="12299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52800" y="1143000"/>
              <a:ext cx="5410200" cy="4938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300" name="Text Box 4"/>
            <p:cNvSpPr txBox="1">
              <a:spLocks noChangeArrowheads="1"/>
            </p:cNvSpPr>
            <p:nvPr/>
          </p:nvSpPr>
          <p:spPr bwMode="auto">
            <a:xfrm>
              <a:off x="5029200" y="6324600"/>
              <a:ext cx="2352675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sz="1600">
                  <a:solidFill>
                    <a:srgbClr val="000000"/>
                  </a:solidFill>
                  <a:cs typeface="Arial" charset="0"/>
                </a:rPr>
                <a:t>The Muller-Lyer illusion</a:t>
              </a:r>
            </a:p>
          </p:txBody>
        </p:sp>
      </p:grpSp>
      <p:sp>
        <p:nvSpPr>
          <p:cNvPr id="12291" name="Title 1"/>
          <p:cNvSpPr txBox="1">
            <a:spLocks/>
          </p:cNvSpPr>
          <p:nvPr/>
        </p:nvSpPr>
        <p:spPr bwMode="auto">
          <a:xfrm>
            <a:off x="457200" y="0"/>
            <a:ext cx="82296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3600"/>
              <a:t>Gestaltism</a:t>
            </a:r>
          </a:p>
        </p:txBody>
      </p:sp>
      <p:cxnSp>
        <p:nvCxnSpPr>
          <p:cNvPr id="14" name="Straight Connector 13"/>
          <p:cNvCxnSpPr/>
          <p:nvPr/>
        </p:nvCxnSpPr>
        <p:spPr>
          <a:xfrm rot="5400000" flipH="1" flipV="1">
            <a:off x="2514600" y="3886200"/>
            <a:ext cx="762000" cy="76200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rot="16200000" flipV="1">
            <a:off x="1219200" y="4267200"/>
            <a:ext cx="762000" cy="76200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rot="5400000" flipH="1" flipV="1">
            <a:off x="381000" y="3886200"/>
            <a:ext cx="762000" cy="76200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16200000" flipV="1">
            <a:off x="1447800" y="3886200"/>
            <a:ext cx="762000" cy="76200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304800" y="3581400"/>
            <a:ext cx="3048000" cy="158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ight Arrow 18"/>
          <p:cNvSpPr/>
          <p:nvPr/>
        </p:nvSpPr>
        <p:spPr>
          <a:xfrm rot="19488811">
            <a:off x="3444875" y="3143250"/>
            <a:ext cx="420688" cy="1905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0" name="Right Arrow 19"/>
          <p:cNvSpPr/>
          <p:nvPr/>
        </p:nvSpPr>
        <p:spPr>
          <a:xfrm rot="2098211">
            <a:off x="3446463" y="4064000"/>
            <a:ext cx="414337" cy="1936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988019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>
                <a:latin typeface="Calibri" charset="0"/>
              </a:rPr>
              <a:t>Agglomerative clustering</a:t>
            </a:r>
          </a:p>
        </p:txBody>
      </p:sp>
      <p:pic>
        <p:nvPicPr>
          <p:cNvPr id="37891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77"/>
          <a:stretch/>
        </p:blipFill>
        <p:spPr bwMode="auto">
          <a:xfrm>
            <a:off x="744538" y="1209675"/>
            <a:ext cx="7496175" cy="44699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DC490-98B8-074B-BB30-37775A2447EF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945962" y="6093023"/>
            <a:ext cx="2198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Slide credit: Andrew Moore</a:t>
            </a:r>
          </a:p>
        </p:txBody>
      </p:sp>
    </p:spTree>
    <p:extLst>
      <p:ext uri="{BB962C8B-B14F-4D97-AF65-F5344CB8AC3E}">
        <p14:creationId xmlns:p14="http://schemas.microsoft.com/office/powerpoint/2010/main" val="8916880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>
                <a:latin typeface="Calibri" charset="0"/>
              </a:rPr>
              <a:t>Agglomerative clustering</a:t>
            </a:r>
          </a:p>
        </p:txBody>
      </p:sp>
      <p:sp>
        <p:nvSpPr>
          <p:cNvPr id="38915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6019800" cy="5135563"/>
          </a:xfrm>
        </p:spPr>
        <p:txBody>
          <a:bodyPr/>
          <a:lstStyle/>
          <a:p>
            <a:pPr>
              <a:buFont typeface="Arial" charset="0"/>
              <a:buNone/>
            </a:pPr>
            <a:r>
              <a:rPr lang="en-US" sz="3000" dirty="0">
                <a:latin typeface="Calibri" charset="0"/>
              </a:rPr>
              <a:t>How to define cluster similarity?</a:t>
            </a:r>
          </a:p>
          <a:p>
            <a:pPr>
              <a:buFontTx/>
              <a:buChar char="-"/>
            </a:pPr>
            <a:r>
              <a:rPr lang="en-US" sz="2400" dirty="0">
                <a:latin typeface="Calibri" charset="0"/>
              </a:rPr>
              <a:t>Average distance between points,</a:t>
            </a:r>
          </a:p>
          <a:p>
            <a:pPr>
              <a:buFontTx/>
              <a:buChar char="-"/>
            </a:pPr>
            <a:r>
              <a:rPr lang="en-US" sz="2400" dirty="0">
                <a:latin typeface="Calibri" charset="0"/>
              </a:rPr>
              <a:t>maximum distance </a:t>
            </a:r>
          </a:p>
          <a:p>
            <a:pPr>
              <a:buFontTx/>
              <a:buChar char="-"/>
            </a:pPr>
            <a:r>
              <a:rPr lang="en-US" sz="2400" dirty="0">
                <a:latin typeface="Calibri" charset="0"/>
              </a:rPr>
              <a:t>minimum distance</a:t>
            </a:r>
          </a:p>
          <a:p>
            <a:pPr>
              <a:buFontTx/>
              <a:buChar char="-"/>
            </a:pPr>
            <a:r>
              <a:rPr lang="en-US" sz="2400" dirty="0">
                <a:latin typeface="Calibri" charset="0"/>
              </a:rPr>
              <a:t>Distance between means or </a:t>
            </a:r>
            <a:r>
              <a:rPr lang="en-US" sz="2400" dirty="0" err="1">
                <a:latin typeface="Calibri" charset="0"/>
              </a:rPr>
              <a:t>medoids</a:t>
            </a:r>
            <a:endParaRPr lang="en-US" sz="2400" dirty="0">
              <a:latin typeface="Calibri" charset="0"/>
            </a:endParaRPr>
          </a:p>
          <a:p>
            <a:pPr>
              <a:buFont typeface="Arial" charset="0"/>
              <a:buNone/>
            </a:pPr>
            <a:endParaRPr lang="en-US" sz="3000" dirty="0">
              <a:latin typeface="Calibri" charset="0"/>
            </a:endParaRPr>
          </a:p>
          <a:p>
            <a:pPr>
              <a:buFont typeface="Arial" charset="0"/>
              <a:buNone/>
            </a:pPr>
            <a:r>
              <a:rPr lang="en-US" sz="3000" dirty="0">
                <a:latin typeface="Calibri" charset="0"/>
              </a:rPr>
              <a:t>How many clusters?</a:t>
            </a:r>
          </a:p>
          <a:p>
            <a:pPr>
              <a:buFontTx/>
              <a:buChar char="-"/>
            </a:pPr>
            <a:r>
              <a:rPr lang="en-US" sz="2400" dirty="0">
                <a:latin typeface="Calibri" charset="0"/>
              </a:rPr>
              <a:t>Clustering creates a </a:t>
            </a:r>
            <a:r>
              <a:rPr lang="en-US" sz="2400" dirty="0" err="1">
                <a:latin typeface="Calibri" charset="0"/>
              </a:rPr>
              <a:t>dendrogram</a:t>
            </a:r>
            <a:r>
              <a:rPr lang="en-US" sz="2400" dirty="0">
                <a:latin typeface="Calibri" charset="0"/>
              </a:rPr>
              <a:t> (a tree)</a:t>
            </a:r>
          </a:p>
          <a:p>
            <a:pPr>
              <a:buFontTx/>
              <a:buChar char="-"/>
            </a:pPr>
            <a:r>
              <a:rPr lang="en-US" sz="2400" dirty="0">
                <a:latin typeface="Calibri" charset="0"/>
              </a:rPr>
              <a:t>Threshold based on max number of clusters or based on distance between merges</a:t>
            </a:r>
          </a:p>
          <a:p>
            <a:pPr>
              <a:buFont typeface="Arial" charset="0"/>
              <a:buNone/>
            </a:pPr>
            <a:endParaRPr lang="en-US" sz="2400" dirty="0">
              <a:latin typeface="Calibri" charset="0"/>
            </a:endParaRPr>
          </a:p>
        </p:txBody>
      </p:sp>
      <p:pic>
        <p:nvPicPr>
          <p:cNvPr id="38916" name="Picture 2" descr="http://www.mathworks.com/help/toolbox/stats/dendrogram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9088" y="4648200"/>
            <a:ext cx="2667000" cy="1601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1"/>
          <p:cNvGrpSpPr/>
          <p:nvPr/>
        </p:nvGrpSpPr>
        <p:grpSpPr>
          <a:xfrm>
            <a:off x="6630924" y="1219200"/>
            <a:ext cx="1752600" cy="1962912"/>
            <a:chOff x="6934200" y="914400"/>
            <a:chExt cx="1905000" cy="2133600"/>
          </a:xfrm>
        </p:grpSpPr>
        <p:sp>
          <p:nvSpPr>
            <p:cNvPr id="7" name="Oval 6"/>
            <p:cNvSpPr/>
            <p:nvPr/>
          </p:nvSpPr>
          <p:spPr>
            <a:xfrm>
              <a:off x="6934200" y="914400"/>
              <a:ext cx="304800" cy="3048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8" name="Oval 7"/>
            <p:cNvSpPr/>
            <p:nvPr/>
          </p:nvSpPr>
          <p:spPr>
            <a:xfrm>
              <a:off x="6934200" y="1524000"/>
              <a:ext cx="304800" cy="3048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7391400" y="1219200"/>
              <a:ext cx="304800" cy="3048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8153400" y="2362200"/>
              <a:ext cx="304800" cy="30480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7543800" y="2286000"/>
              <a:ext cx="304800" cy="30480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6934200" y="2438400"/>
              <a:ext cx="304800" cy="30480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7620000" y="2743200"/>
              <a:ext cx="304800" cy="30480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4" name="Isosceles Triangle 13"/>
            <p:cNvSpPr/>
            <p:nvPr/>
          </p:nvSpPr>
          <p:spPr>
            <a:xfrm>
              <a:off x="8534400" y="914400"/>
              <a:ext cx="304800" cy="304800"/>
            </a:xfrm>
            <a:prstGeom prst="triangle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38925" name="TextBox 14"/>
          <p:cNvSpPr txBox="1">
            <a:spLocks noChangeArrowheads="1"/>
          </p:cNvSpPr>
          <p:nvPr/>
        </p:nvSpPr>
        <p:spPr bwMode="auto">
          <a:xfrm rot="-5400000">
            <a:off x="5757074" y="5382211"/>
            <a:ext cx="94889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>
                <a:solidFill>
                  <a:srgbClr val="000000"/>
                </a:solidFill>
              </a:rPr>
              <a:t>distance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DC490-98B8-074B-BB30-37775A2447EF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3737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268087" y="248990"/>
            <a:ext cx="8418713" cy="1143000"/>
          </a:xfrm>
        </p:spPr>
        <p:txBody>
          <a:bodyPr>
            <a:normAutofit/>
          </a:bodyPr>
          <a:lstStyle/>
          <a:p>
            <a:r>
              <a:rPr lang="en-US" sz="3200" dirty="0"/>
              <a:t>Agglomerative Hierarchical Clustering </a:t>
            </a:r>
            <a:r>
              <a:rPr lang="en-US" sz="3200"/>
              <a:t>- Algorithm</a:t>
            </a:r>
            <a:endParaRPr lang="en-US" sz="32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DC490-98B8-074B-BB30-37775A2447EF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2819400"/>
            <a:ext cx="8153400" cy="1324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9479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DC490-98B8-074B-BB30-37775A2447EF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b="69306"/>
          <a:stretch/>
        </p:blipFill>
        <p:spPr>
          <a:xfrm>
            <a:off x="268087" y="2381746"/>
            <a:ext cx="8682096" cy="74245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3358635"/>
            <a:ext cx="3987800" cy="247567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486400" y="4134806"/>
            <a:ext cx="2819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Long</a:t>
            </a:r>
            <a:r>
              <a:rPr lang="en-US" sz="2400"/>
              <a:t>, skinny clusters</a:t>
            </a:r>
            <a:endParaRPr lang="en-US" sz="2400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Different measures of nearest clusters</a:t>
            </a:r>
          </a:p>
        </p:txBody>
      </p:sp>
      <p:sp>
        <p:nvSpPr>
          <p:cNvPr id="12" name="Content Placeholder 14"/>
          <p:cNvSpPr txBox="1">
            <a:spLocks/>
          </p:cNvSpPr>
          <p:nvPr/>
        </p:nvSpPr>
        <p:spPr>
          <a:xfrm>
            <a:off x="482600" y="1581660"/>
            <a:ext cx="8229600" cy="55194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>
                <a:latin typeface="Calibri"/>
                <a:cs typeface="Calibri"/>
              </a:rPr>
              <a:t>Single Link</a:t>
            </a:r>
          </a:p>
        </p:txBody>
      </p:sp>
    </p:spTree>
    <p:extLst>
      <p:ext uri="{BB962C8B-B14F-4D97-AF65-F5344CB8AC3E}">
        <p14:creationId xmlns:p14="http://schemas.microsoft.com/office/powerpoint/2010/main" val="14795289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DC490-98B8-074B-BB30-37775A2447EF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t="33845" b="44103"/>
          <a:stretch/>
        </p:blipFill>
        <p:spPr>
          <a:xfrm>
            <a:off x="207904" y="2590800"/>
            <a:ext cx="8682096" cy="5334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3288222"/>
            <a:ext cx="4191000" cy="260844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096000" y="4134806"/>
            <a:ext cx="2209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Tight clusters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Different measures of nearest clusters</a:t>
            </a:r>
          </a:p>
        </p:txBody>
      </p:sp>
      <p:sp>
        <p:nvSpPr>
          <p:cNvPr id="14" name="Content Placeholder 14"/>
          <p:cNvSpPr txBox="1">
            <a:spLocks/>
          </p:cNvSpPr>
          <p:nvPr/>
        </p:nvSpPr>
        <p:spPr>
          <a:xfrm>
            <a:off x="482600" y="1581660"/>
            <a:ext cx="8229600" cy="55194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>
                <a:latin typeface="Calibri"/>
                <a:cs typeface="Calibri"/>
              </a:rPr>
              <a:t>Complete Link</a:t>
            </a:r>
          </a:p>
        </p:txBody>
      </p:sp>
    </p:spTree>
    <p:extLst>
      <p:ext uri="{BB962C8B-B14F-4D97-AF65-F5344CB8AC3E}">
        <p14:creationId xmlns:p14="http://schemas.microsoft.com/office/powerpoint/2010/main" val="26736598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Different measures of nearest clusters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DC490-98B8-074B-BB30-37775A2447EF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6" name="Content Placeholder 14"/>
          <p:cNvSpPr txBox="1">
            <a:spLocks/>
          </p:cNvSpPr>
          <p:nvPr/>
        </p:nvSpPr>
        <p:spPr>
          <a:xfrm>
            <a:off x="482600" y="1581660"/>
            <a:ext cx="8229600" cy="55194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>
                <a:latin typeface="Calibri"/>
                <a:cs typeface="Calibri"/>
              </a:rPr>
              <a:t>Average Link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t="55897" b="15751"/>
          <a:stretch/>
        </p:blipFill>
        <p:spPr>
          <a:xfrm>
            <a:off x="207904" y="2376501"/>
            <a:ext cx="8682096" cy="6858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426943"/>
            <a:ext cx="3810000" cy="208824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486400" y="4134806"/>
            <a:ext cx="2819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Robust against noise.</a:t>
            </a:r>
          </a:p>
        </p:txBody>
      </p:sp>
    </p:spTree>
    <p:extLst>
      <p:ext uri="{BB962C8B-B14F-4D97-AF65-F5344CB8AC3E}">
        <p14:creationId xmlns:p14="http://schemas.microsoft.com/office/powerpoint/2010/main" val="7128586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latin typeface="Calibri" charset="0"/>
              </a:rPr>
              <a:t>Conclusions: Agglomerative Clustering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80000"/>
              </a:lnSpc>
              <a:buFont typeface="Arial" charset="0"/>
              <a:buNone/>
            </a:pPr>
            <a:r>
              <a:rPr lang="en-US" sz="3600" dirty="0">
                <a:latin typeface="Calibri" charset="0"/>
              </a:rPr>
              <a:t>Good</a:t>
            </a:r>
          </a:p>
          <a:p>
            <a:pPr>
              <a:lnSpc>
                <a:spcPct val="80000"/>
              </a:lnSpc>
            </a:pPr>
            <a:r>
              <a:rPr lang="en-US" sz="3000" dirty="0">
                <a:latin typeface="Calibri" charset="0"/>
              </a:rPr>
              <a:t>Simple to implement, widespread application.</a:t>
            </a:r>
          </a:p>
          <a:p>
            <a:pPr>
              <a:lnSpc>
                <a:spcPct val="80000"/>
              </a:lnSpc>
            </a:pPr>
            <a:r>
              <a:rPr lang="en-US" sz="3000" dirty="0">
                <a:latin typeface="Calibri" charset="0"/>
              </a:rPr>
              <a:t>Clusters have adaptive shapes.</a:t>
            </a:r>
          </a:p>
          <a:p>
            <a:pPr>
              <a:lnSpc>
                <a:spcPct val="80000"/>
              </a:lnSpc>
            </a:pPr>
            <a:r>
              <a:rPr lang="en-US" sz="3000" dirty="0">
                <a:latin typeface="Calibri" charset="0"/>
              </a:rPr>
              <a:t>Provides a hierarchy of clusters.</a:t>
            </a:r>
          </a:p>
          <a:p>
            <a:pPr>
              <a:lnSpc>
                <a:spcPct val="80000"/>
              </a:lnSpc>
            </a:pPr>
            <a:r>
              <a:rPr lang="en-US" sz="3000" dirty="0">
                <a:latin typeface="Calibri" charset="0"/>
              </a:rPr>
              <a:t>No need to specify number of clusters in advance.</a:t>
            </a:r>
          </a:p>
          <a:p>
            <a:pPr>
              <a:lnSpc>
                <a:spcPct val="80000"/>
              </a:lnSpc>
              <a:buFont typeface="Arial" charset="0"/>
              <a:buNone/>
            </a:pPr>
            <a:endParaRPr lang="en-US" sz="3000" dirty="0">
              <a:latin typeface="Calibri" charset="0"/>
            </a:endParaRPr>
          </a:p>
          <a:p>
            <a:pPr>
              <a:lnSpc>
                <a:spcPct val="80000"/>
              </a:lnSpc>
              <a:buFont typeface="Arial" charset="0"/>
              <a:buNone/>
            </a:pPr>
            <a:r>
              <a:rPr lang="en-US" sz="3600" dirty="0">
                <a:latin typeface="Calibri" charset="0"/>
              </a:rPr>
              <a:t>Bad</a:t>
            </a:r>
          </a:p>
          <a:p>
            <a:pPr>
              <a:lnSpc>
                <a:spcPct val="80000"/>
              </a:lnSpc>
            </a:pPr>
            <a:r>
              <a:rPr lang="en-US" sz="3000" dirty="0">
                <a:latin typeface="Calibri" charset="0"/>
              </a:rPr>
              <a:t>May have imbalanced clusters.</a:t>
            </a:r>
          </a:p>
          <a:p>
            <a:pPr>
              <a:lnSpc>
                <a:spcPct val="80000"/>
              </a:lnSpc>
            </a:pPr>
            <a:r>
              <a:rPr lang="en-US" sz="3000" dirty="0">
                <a:latin typeface="Calibri" charset="0"/>
              </a:rPr>
              <a:t>Still have to choose number of clusters or threshold.</a:t>
            </a:r>
          </a:p>
          <a:p>
            <a:pPr>
              <a:lnSpc>
                <a:spcPct val="80000"/>
              </a:lnSpc>
            </a:pPr>
            <a:r>
              <a:rPr lang="en-US" sz="3000" dirty="0">
                <a:latin typeface="Calibri" charset="0"/>
              </a:rPr>
              <a:t>Does not scale well. </a:t>
            </a:r>
          </a:p>
          <a:p>
            <a:pPr>
              <a:lnSpc>
                <a:spcPct val="80000"/>
              </a:lnSpc>
            </a:pPr>
            <a:r>
              <a:rPr lang="en-US" sz="3000" dirty="0">
                <a:latin typeface="Calibri" charset="0"/>
              </a:rPr>
              <a:t>Can get stuck at a local optima.</a:t>
            </a:r>
          </a:p>
          <a:p>
            <a:pPr>
              <a:lnSpc>
                <a:spcPct val="80000"/>
              </a:lnSpc>
              <a:buFont typeface="Arial" charset="0"/>
              <a:buNone/>
            </a:pPr>
            <a:endParaRPr lang="en-US" sz="3000" dirty="0">
              <a:latin typeface="Calibri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DC490-98B8-074B-BB30-37775A2447EF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4694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Segmentation using clustering</a:t>
            </a:r>
          </a:p>
        </p:txBody>
      </p:sp>
      <p:sp>
        <p:nvSpPr>
          <p:cNvPr id="2765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Agglomerative Clustering</a:t>
            </a:r>
          </a:p>
          <a:p>
            <a:endParaRPr lang="en-US" dirty="0"/>
          </a:p>
          <a:p>
            <a:r>
              <a:rPr lang="en-US" dirty="0" err="1"/>
              <a:t>Kmeans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6700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Image Segmentation: Toy Example</a:t>
            </a:r>
            <a:endParaRPr lang="de-C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 sz="1100"/>
          </a:p>
          <a:p>
            <a:r>
              <a:rPr lang="en-US"/>
              <a:t>These intensities define the three groups.</a:t>
            </a:r>
          </a:p>
          <a:p>
            <a:r>
              <a:rPr lang="en-US"/>
              <a:t>We could label every pixel in the image according to which of these primary intensities it is.</a:t>
            </a:r>
          </a:p>
          <a:p>
            <a:pPr lvl="1"/>
            <a:r>
              <a:rPr lang="en-US"/>
              <a:t>i.e., segment the image based on the intensity feature.</a:t>
            </a:r>
          </a:p>
          <a:p>
            <a:r>
              <a:rPr lang="en-US"/>
              <a:t>What if the image isn’t quite so simple?</a:t>
            </a:r>
          </a:p>
          <a:p>
            <a:endParaRPr lang="de-CH"/>
          </a:p>
        </p:txBody>
      </p:sp>
      <p:pic>
        <p:nvPicPr>
          <p:cNvPr id="51206" name="Picture 1" descr="clean_histogram_grayscal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5950" y="1071563"/>
            <a:ext cx="4089400" cy="2795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07" name="Picture 2" descr="simple_imag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1420813"/>
            <a:ext cx="2762250" cy="1781175"/>
          </a:xfrm>
          <a:prstGeom prst="rect">
            <a:avLst/>
          </a:prstGeom>
          <a:noFill/>
          <a:ln w="9525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208" name="TextBox 3"/>
          <p:cNvSpPr txBox="1">
            <a:spLocks noChangeArrowheads="1"/>
          </p:cNvSpPr>
          <p:nvPr/>
        </p:nvSpPr>
        <p:spPr bwMode="auto">
          <a:xfrm>
            <a:off x="5813425" y="3575050"/>
            <a:ext cx="3176588" cy="43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 b="1">
                <a:solidFill>
                  <a:schemeClr val="bg2"/>
                </a:solidFill>
                <a:latin typeface="Trebuchet MS" pitchFamily="34" charset="0"/>
              </a:defRPr>
            </a:lvl1pPr>
            <a:lvl2pPr marL="742950" indent="-285750">
              <a:defRPr sz="2000" b="1">
                <a:solidFill>
                  <a:schemeClr val="bg2"/>
                </a:solidFill>
                <a:latin typeface="Trebuchet MS" pitchFamily="34" charset="0"/>
              </a:defRPr>
            </a:lvl2pPr>
            <a:lvl3pPr marL="1143000" indent="-228600">
              <a:defRPr sz="2000" b="1">
                <a:solidFill>
                  <a:schemeClr val="bg2"/>
                </a:solidFill>
                <a:latin typeface="Trebuchet MS" pitchFamily="34" charset="0"/>
              </a:defRPr>
            </a:lvl3pPr>
            <a:lvl4pPr marL="1600200" indent="-228600">
              <a:defRPr sz="2000" b="1">
                <a:solidFill>
                  <a:schemeClr val="bg2"/>
                </a:solidFill>
                <a:latin typeface="Trebuchet MS" pitchFamily="34" charset="0"/>
              </a:defRPr>
            </a:lvl4pPr>
            <a:lvl5pPr marL="2057400" indent="-228600">
              <a:defRPr sz="2000" b="1">
                <a:solidFill>
                  <a:schemeClr val="bg2"/>
                </a:solidFill>
                <a:latin typeface="Trebuchet MS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2"/>
                </a:solidFill>
                <a:latin typeface="Trebuchet MS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2"/>
                </a:solidFill>
                <a:latin typeface="Trebuchet MS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2"/>
                </a:solidFill>
                <a:latin typeface="Trebuchet MS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2"/>
                </a:solidFill>
                <a:latin typeface="Trebuchet MS" pitchFamily="34" charset="0"/>
              </a:defRPr>
            </a:lvl9pPr>
          </a:lstStyle>
          <a:p>
            <a:r>
              <a:rPr lang="en-US" sz="2200">
                <a:solidFill>
                  <a:srgbClr val="000000"/>
                </a:solidFill>
                <a:latin typeface="Arial" pitchFamily="34" charset="0"/>
              </a:rPr>
              <a:t>intensity</a:t>
            </a:r>
          </a:p>
        </p:txBody>
      </p:sp>
      <p:sp>
        <p:nvSpPr>
          <p:cNvPr id="51209" name="TextBox 7"/>
          <p:cNvSpPr txBox="1">
            <a:spLocks noChangeArrowheads="1"/>
          </p:cNvSpPr>
          <p:nvPr/>
        </p:nvSpPr>
        <p:spPr bwMode="auto">
          <a:xfrm>
            <a:off x="993775" y="3160713"/>
            <a:ext cx="3176588" cy="430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 b="1">
                <a:solidFill>
                  <a:schemeClr val="bg2"/>
                </a:solidFill>
                <a:latin typeface="Trebuchet MS" pitchFamily="34" charset="0"/>
              </a:defRPr>
            </a:lvl1pPr>
            <a:lvl2pPr marL="742950" indent="-285750">
              <a:defRPr sz="2000" b="1">
                <a:solidFill>
                  <a:schemeClr val="bg2"/>
                </a:solidFill>
                <a:latin typeface="Trebuchet MS" pitchFamily="34" charset="0"/>
              </a:defRPr>
            </a:lvl2pPr>
            <a:lvl3pPr marL="1143000" indent="-228600">
              <a:defRPr sz="2000" b="1">
                <a:solidFill>
                  <a:schemeClr val="bg2"/>
                </a:solidFill>
                <a:latin typeface="Trebuchet MS" pitchFamily="34" charset="0"/>
              </a:defRPr>
            </a:lvl3pPr>
            <a:lvl4pPr marL="1600200" indent="-228600">
              <a:defRPr sz="2000" b="1">
                <a:solidFill>
                  <a:schemeClr val="bg2"/>
                </a:solidFill>
                <a:latin typeface="Trebuchet MS" pitchFamily="34" charset="0"/>
              </a:defRPr>
            </a:lvl4pPr>
            <a:lvl5pPr marL="2057400" indent="-228600">
              <a:defRPr sz="2000" b="1">
                <a:solidFill>
                  <a:schemeClr val="bg2"/>
                </a:solidFill>
                <a:latin typeface="Trebuchet MS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2"/>
                </a:solidFill>
                <a:latin typeface="Trebuchet MS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2"/>
                </a:solidFill>
                <a:latin typeface="Trebuchet MS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2"/>
                </a:solidFill>
                <a:latin typeface="Trebuchet MS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2"/>
                </a:solidFill>
                <a:latin typeface="Trebuchet MS" pitchFamily="34" charset="0"/>
              </a:defRPr>
            </a:lvl9pPr>
          </a:lstStyle>
          <a:p>
            <a:r>
              <a:rPr lang="en-US" sz="2200">
                <a:solidFill>
                  <a:srgbClr val="000000"/>
                </a:solidFill>
                <a:latin typeface="Arial" pitchFamily="34" charset="0"/>
              </a:rPr>
              <a:t>input image</a:t>
            </a:r>
          </a:p>
        </p:txBody>
      </p:sp>
      <p:grpSp>
        <p:nvGrpSpPr>
          <p:cNvPr id="2" name="Group 18"/>
          <p:cNvGrpSpPr>
            <a:grpSpLocks/>
          </p:cNvGrpSpPr>
          <p:nvPr/>
        </p:nvGrpSpPr>
        <p:grpSpPr bwMode="auto">
          <a:xfrm>
            <a:off x="4900613" y="1603375"/>
            <a:ext cx="1789112" cy="1314450"/>
            <a:chOff x="4900633" y="873090"/>
            <a:chExt cx="1789122" cy="1314468"/>
          </a:xfrm>
        </p:grpSpPr>
        <p:sp>
          <p:nvSpPr>
            <p:cNvPr id="11" name="TextBox 14"/>
            <p:cNvSpPr txBox="1">
              <a:spLocks noChangeArrowheads="1"/>
            </p:cNvSpPr>
            <p:nvPr/>
          </p:nvSpPr>
          <p:spPr bwMode="auto">
            <a:xfrm>
              <a:off x="4900633" y="873090"/>
              <a:ext cx="1789122" cy="36989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1800" i="1" dirty="0">
                  <a:solidFill>
                    <a:srgbClr val="000000"/>
                  </a:solidFill>
                  <a:latin typeface="+mn-lt"/>
                </a:rPr>
                <a:t>black pixels</a:t>
              </a: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 rot="5400000">
              <a:off x="4973654" y="1384275"/>
              <a:ext cx="985850" cy="620716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>
            <a:spLocks noChangeArrowheads="1"/>
          </p:cNvSpPr>
          <p:nvPr/>
        </p:nvSpPr>
        <p:spPr bwMode="auto">
          <a:xfrm>
            <a:off x="6580188" y="1749425"/>
            <a:ext cx="839787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1800" i="1" dirty="0">
                <a:solidFill>
                  <a:srgbClr val="000000"/>
                </a:solidFill>
                <a:latin typeface="+mn-lt"/>
              </a:rPr>
              <a:t>gray pixels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 rot="16200000" flipH="1">
            <a:off x="6817518" y="2497932"/>
            <a:ext cx="328613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>
            <a:spLocks noChangeArrowheads="1"/>
          </p:cNvSpPr>
          <p:nvPr/>
        </p:nvSpPr>
        <p:spPr bwMode="auto">
          <a:xfrm>
            <a:off x="8223250" y="1055688"/>
            <a:ext cx="839788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1800" i="1" dirty="0">
                <a:solidFill>
                  <a:srgbClr val="000000"/>
                </a:solidFill>
                <a:latin typeface="+mn-lt"/>
              </a:rPr>
              <a:t>white pixels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 rot="10800000" flipV="1">
            <a:off x="7785100" y="1701800"/>
            <a:ext cx="777875" cy="37623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>
            <a:spLocks noChangeArrowheads="1"/>
          </p:cNvSpPr>
          <p:nvPr/>
        </p:nvSpPr>
        <p:spPr bwMode="auto">
          <a:xfrm>
            <a:off x="1249363" y="1968500"/>
            <a:ext cx="584200" cy="706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 b="1">
                <a:solidFill>
                  <a:schemeClr val="bg2"/>
                </a:solidFill>
                <a:latin typeface="Trebuchet MS" pitchFamily="34" charset="0"/>
              </a:defRPr>
            </a:lvl1pPr>
            <a:lvl2pPr marL="742950" indent="-285750">
              <a:defRPr sz="2000" b="1">
                <a:solidFill>
                  <a:schemeClr val="bg2"/>
                </a:solidFill>
                <a:latin typeface="Trebuchet MS" pitchFamily="34" charset="0"/>
              </a:defRPr>
            </a:lvl2pPr>
            <a:lvl3pPr marL="1143000" indent="-228600">
              <a:defRPr sz="2000" b="1">
                <a:solidFill>
                  <a:schemeClr val="bg2"/>
                </a:solidFill>
                <a:latin typeface="Trebuchet MS" pitchFamily="34" charset="0"/>
              </a:defRPr>
            </a:lvl3pPr>
            <a:lvl4pPr marL="1600200" indent="-228600">
              <a:defRPr sz="2000" b="1">
                <a:solidFill>
                  <a:schemeClr val="bg2"/>
                </a:solidFill>
                <a:latin typeface="Trebuchet MS" pitchFamily="34" charset="0"/>
              </a:defRPr>
            </a:lvl4pPr>
            <a:lvl5pPr marL="2057400" indent="-228600">
              <a:defRPr sz="2000" b="1">
                <a:solidFill>
                  <a:schemeClr val="bg2"/>
                </a:solidFill>
                <a:latin typeface="Trebuchet MS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2"/>
                </a:solidFill>
                <a:latin typeface="Trebuchet MS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2"/>
                </a:solidFill>
                <a:latin typeface="Trebuchet MS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2"/>
                </a:solidFill>
                <a:latin typeface="Trebuchet MS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2"/>
                </a:solidFill>
                <a:latin typeface="Trebuchet MS" pitchFamily="34" charset="0"/>
              </a:defRPr>
            </a:lvl9pPr>
          </a:lstStyle>
          <a:p>
            <a:r>
              <a:rPr lang="en-US" sz="4000">
                <a:solidFill>
                  <a:srgbClr val="FFFFFF"/>
                </a:solidFill>
                <a:latin typeface="Arial" pitchFamily="34" charset="0"/>
              </a:rPr>
              <a:t>1</a:t>
            </a:r>
          </a:p>
        </p:txBody>
      </p:sp>
      <p:sp>
        <p:nvSpPr>
          <p:cNvPr id="18" name="TextBox 17"/>
          <p:cNvSpPr txBox="1">
            <a:spLocks noChangeArrowheads="1"/>
          </p:cNvSpPr>
          <p:nvPr/>
        </p:nvSpPr>
        <p:spPr bwMode="auto">
          <a:xfrm>
            <a:off x="2162175" y="1931988"/>
            <a:ext cx="584200" cy="706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 b="1">
                <a:solidFill>
                  <a:schemeClr val="bg2"/>
                </a:solidFill>
                <a:latin typeface="Trebuchet MS" pitchFamily="34" charset="0"/>
              </a:defRPr>
            </a:lvl1pPr>
            <a:lvl2pPr marL="742950" indent="-285750">
              <a:defRPr sz="2000" b="1">
                <a:solidFill>
                  <a:schemeClr val="bg2"/>
                </a:solidFill>
                <a:latin typeface="Trebuchet MS" pitchFamily="34" charset="0"/>
              </a:defRPr>
            </a:lvl2pPr>
            <a:lvl3pPr marL="1143000" indent="-228600">
              <a:defRPr sz="2000" b="1">
                <a:solidFill>
                  <a:schemeClr val="bg2"/>
                </a:solidFill>
                <a:latin typeface="Trebuchet MS" pitchFamily="34" charset="0"/>
              </a:defRPr>
            </a:lvl3pPr>
            <a:lvl4pPr marL="1600200" indent="-228600">
              <a:defRPr sz="2000" b="1">
                <a:solidFill>
                  <a:schemeClr val="bg2"/>
                </a:solidFill>
                <a:latin typeface="Trebuchet MS" pitchFamily="34" charset="0"/>
              </a:defRPr>
            </a:lvl4pPr>
            <a:lvl5pPr marL="2057400" indent="-228600">
              <a:defRPr sz="2000" b="1">
                <a:solidFill>
                  <a:schemeClr val="bg2"/>
                </a:solidFill>
                <a:latin typeface="Trebuchet MS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2"/>
                </a:solidFill>
                <a:latin typeface="Trebuchet MS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2"/>
                </a:solidFill>
                <a:latin typeface="Trebuchet MS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2"/>
                </a:solidFill>
                <a:latin typeface="Trebuchet MS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2"/>
                </a:solidFill>
                <a:latin typeface="Trebuchet MS" pitchFamily="34" charset="0"/>
              </a:defRPr>
            </a:lvl9pPr>
          </a:lstStyle>
          <a:p>
            <a:r>
              <a:rPr lang="en-US" sz="4000">
                <a:solidFill>
                  <a:srgbClr val="000000"/>
                </a:solidFill>
                <a:latin typeface="Arial" pitchFamily="34" charset="0"/>
              </a:rPr>
              <a:t>2</a:t>
            </a:r>
          </a:p>
        </p:txBody>
      </p:sp>
      <p:sp>
        <p:nvSpPr>
          <p:cNvPr id="19" name="TextBox 18"/>
          <p:cNvSpPr txBox="1">
            <a:spLocks noChangeArrowheads="1"/>
          </p:cNvSpPr>
          <p:nvPr/>
        </p:nvSpPr>
        <p:spPr bwMode="auto">
          <a:xfrm>
            <a:off x="2892425" y="1457325"/>
            <a:ext cx="584200" cy="706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 b="1">
                <a:solidFill>
                  <a:schemeClr val="bg2"/>
                </a:solidFill>
                <a:latin typeface="Trebuchet MS" pitchFamily="34" charset="0"/>
              </a:defRPr>
            </a:lvl1pPr>
            <a:lvl2pPr marL="742950" indent="-285750">
              <a:defRPr sz="2000" b="1">
                <a:solidFill>
                  <a:schemeClr val="bg2"/>
                </a:solidFill>
                <a:latin typeface="Trebuchet MS" pitchFamily="34" charset="0"/>
              </a:defRPr>
            </a:lvl2pPr>
            <a:lvl3pPr marL="1143000" indent="-228600">
              <a:defRPr sz="2000" b="1">
                <a:solidFill>
                  <a:schemeClr val="bg2"/>
                </a:solidFill>
                <a:latin typeface="Trebuchet MS" pitchFamily="34" charset="0"/>
              </a:defRPr>
            </a:lvl3pPr>
            <a:lvl4pPr marL="1600200" indent="-228600">
              <a:defRPr sz="2000" b="1">
                <a:solidFill>
                  <a:schemeClr val="bg2"/>
                </a:solidFill>
                <a:latin typeface="Trebuchet MS" pitchFamily="34" charset="0"/>
              </a:defRPr>
            </a:lvl4pPr>
            <a:lvl5pPr marL="2057400" indent="-228600">
              <a:defRPr sz="2000" b="1">
                <a:solidFill>
                  <a:schemeClr val="bg2"/>
                </a:solidFill>
                <a:latin typeface="Trebuchet MS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2"/>
                </a:solidFill>
                <a:latin typeface="Trebuchet MS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2"/>
                </a:solidFill>
                <a:latin typeface="Trebuchet MS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2"/>
                </a:solidFill>
                <a:latin typeface="Trebuchet MS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2"/>
                </a:solidFill>
                <a:latin typeface="Trebuchet MS" pitchFamily="34" charset="0"/>
              </a:defRPr>
            </a:lvl9pPr>
          </a:lstStyle>
          <a:p>
            <a:r>
              <a:rPr lang="en-US" sz="4000">
                <a:solidFill>
                  <a:srgbClr val="000000"/>
                </a:solidFill>
                <a:latin typeface="Arial" pitchFamily="34" charset="0"/>
              </a:rPr>
              <a:t>3</a:t>
            </a:r>
          </a:p>
        </p:txBody>
      </p:sp>
      <p:sp>
        <p:nvSpPr>
          <p:cNvPr id="51218" name="TextBox 19"/>
          <p:cNvSpPr txBox="1">
            <a:spLocks noChangeArrowheads="1"/>
          </p:cNvSpPr>
          <p:nvPr/>
        </p:nvSpPr>
        <p:spPr bwMode="auto">
          <a:xfrm>
            <a:off x="312738" y="6092825"/>
            <a:ext cx="25685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 b="1">
                <a:solidFill>
                  <a:schemeClr val="bg2"/>
                </a:solidFill>
                <a:latin typeface="Trebuchet MS" pitchFamily="34" charset="0"/>
              </a:defRPr>
            </a:lvl1pPr>
            <a:lvl2pPr marL="742950" indent="-285750">
              <a:defRPr sz="2000" b="1">
                <a:solidFill>
                  <a:schemeClr val="bg2"/>
                </a:solidFill>
                <a:latin typeface="Trebuchet MS" pitchFamily="34" charset="0"/>
              </a:defRPr>
            </a:lvl2pPr>
            <a:lvl3pPr marL="1143000" indent="-228600">
              <a:defRPr sz="2000" b="1">
                <a:solidFill>
                  <a:schemeClr val="bg2"/>
                </a:solidFill>
                <a:latin typeface="Trebuchet MS" pitchFamily="34" charset="0"/>
              </a:defRPr>
            </a:lvl3pPr>
            <a:lvl4pPr marL="1600200" indent="-228600">
              <a:defRPr sz="2000" b="1">
                <a:solidFill>
                  <a:schemeClr val="bg2"/>
                </a:solidFill>
                <a:latin typeface="Trebuchet MS" pitchFamily="34" charset="0"/>
              </a:defRPr>
            </a:lvl4pPr>
            <a:lvl5pPr marL="2057400" indent="-228600">
              <a:defRPr sz="2000" b="1">
                <a:solidFill>
                  <a:schemeClr val="bg2"/>
                </a:solidFill>
                <a:latin typeface="Trebuchet MS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2"/>
                </a:solidFill>
                <a:latin typeface="Trebuchet MS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2"/>
                </a:solidFill>
                <a:latin typeface="Trebuchet MS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2"/>
                </a:solidFill>
                <a:latin typeface="Trebuchet MS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2"/>
                </a:solidFill>
                <a:latin typeface="Trebuchet MS" pitchFamily="34" charset="0"/>
              </a:defRPr>
            </a:lvl9pPr>
          </a:lstStyle>
          <a:p>
            <a:r>
              <a:rPr lang="en-US" sz="1400" b="0" dirty="0">
                <a:solidFill>
                  <a:srgbClr val="000000"/>
                </a:solidFill>
              </a:rPr>
              <a:t>Slide credit: Kristen </a:t>
            </a:r>
            <a:r>
              <a:rPr lang="en-US" sz="1400" b="0" dirty="0" err="1">
                <a:solidFill>
                  <a:srgbClr val="000000"/>
                </a:solidFill>
              </a:rPr>
              <a:t>Grauman</a:t>
            </a:r>
            <a:endParaRPr lang="de-CH" sz="1400" b="0" dirty="0">
              <a:solidFill>
                <a:srgbClr val="0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DC490-98B8-074B-BB30-37775A2447EF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9188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  <p:bldP spid="17" grpId="0"/>
      <p:bldP spid="18" grpId="0"/>
      <p:bldP spid="19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30" name="Picture 1" descr="clean_histogram_grayscal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0725" y="247650"/>
            <a:ext cx="4089400" cy="2795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231" name="Picture 2" descr="simple_imag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596900"/>
            <a:ext cx="2762250" cy="1781175"/>
          </a:xfrm>
          <a:prstGeom prst="rect">
            <a:avLst/>
          </a:prstGeom>
          <a:noFill/>
          <a:ln w="9525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4"/>
          <p:cNvSpPr txBox="1">
            <a:spLocks noChangeArrowheads="1"/>
          </p:cNvSpPr>
          <p:nvPr/>
        </p:nvSpPr>
        <p:spPr bwMode="auto">
          <a:xfrm rot="-5400000">
            <a:off x="3798887" y="1393825"/>
            <a:ext cx="1395413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1800" dirty="0">
                <a:solidFill>
                  <a:srgbClr val="000000"/>
                </a:solidFill>
                <a:latin typeface="+mn-lt"/>
              </a:rPr>
              <a:t>Pixel count</a:t>
            </a:r>
          </a:p>
        </p:txBody>
      </p:sp>
      <p:pic>
        <p:nvPicPr>
          <p:cNvPr id="52233" name="Picture 5" descr="noisy_grayscale_im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3883025"/>
            <a:ext cx="2762250" cy="1781175"/>
          </a:xfrm>
          <a:prstGeom prst="rect">
            <a:avLst/>
          </a:prstGeom>
          <a:noFill/>
          <a:ln w="9525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noisy_histogram_grayscale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9450" y="3554412"/>
            <a:ext cx="4171950" cy="2446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7"/>
          <p:cNvSpPr txBox="1">
            <a:spLocks noChangeArrowheads="1"/>
          </p:cNvSpPr>
          <p:nvPr/>
        </p:nvSpPr>
        <p:spPr bwMode="auto">
          <a:xfrm>
            <a:off x="987425" y="2336800"/>
            <a:ext cx="20447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1800" dirty="0">
                <a:solidFill>
                  <a:srgbClr val="000000"/>
                </a:solidFill>
                <a:latin typeface="+mn-lt"/>
              </a:rPr>
              <a:t>Input image</a:t>
            </a:r>
          </a:p>
        </p:txBody>
      </p:sp>
      <p:sp>
        <p:nvSpPr>
          <p:cNvPr id="12" name="TextBox 8"/>
          <p:cNvSpPr txBox="1">
            <a:spLocks noChangeArrowheads="1"/>
          </p:cNvSpPr>
          <p:nvPr/>
        </p:nvSpPr>
        <p:spPr bwMode="auto">
          <a:xfrm>
            <a:off x="987425" y="5635625"/>
            <a:ext cx="20447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1800" dirty="0">
                <a:solidFill>
                  <a:srgbClr val="000000"/>
                </a:solidFill>
                <a:latin typeface="+mn-lt"/>
              </a:rPr>
              <a:t>Input image</a:t>
            </a:r>
          </a:p>
        </p:txBody>
      </p:sp>
      <p:sp>
        <p:nvSpPr>
          <p:cNvPr id="13" name="TextBox 12"/>
          <p:cNvSpPr txBox="1">
            <a:spLocks noChangeArrowheads="1"/>
          </p:cNvSpPr>
          <p:nvPr/>
        </p:nvSpPr>
        <p:spPr bwMode="auto">
          <a:xfrm>
            <a:off x="6010275" y="5891212"/>
            <a:ext cx="1131888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1800" dirty="0">
                <a:solidFill>
                  <a:srgbClr val="000000"/>
                </a:solidFill>
                <a:latin typeface="+mn-lt"/>
              </a:rPr>
              <a:t>Intensity</a:t>
            </a: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 rot="-5400000">
            <a:off x="3583781" y="4501356"/>
            <a:ext cx="182562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1800" dirty="0">
                <a:solidFill>
                  <a:srgbClr val="000000"/>
                </a:solidFill>
                <a:latin typeface="+mn-lt"/>
              </a:rPr>
              <a:t>Pixel count</a:t>
            </a:r>
          </a:p>
        </p:txBody>
      </p:sp>
      <p:cxnSp>
        <p:nvCxnSpPr>
          <p:cNvPr id="15" name="Straight Connector 14"/>
          <p:cNvCxnSpPr/>
          <p:nvPr/>
        </p:nvCxnSpPr>
        <p:spPr>
          <a:xfrm flipV="1">
            <a:off x="446088" y="3254375"/>
            <a:ext cx="861695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>
            <a:spLocks noChangeArrowheads="1"/>
          </p:cNvSpPr>
          <p:nvPr/>
        </p:nvSpPr>
        <p:spPr bwMode="auto">
          <a:xfrm>
            <a:off x="6010275" y="2779712"/>
            <a:ext cx="1131888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1800" dirty="0">
                <a:solidFill>
                  <a:srgbClr val="000000"/>
                </a:solidFill>
                <a:latin typeface="+mn-lt"/>
              </a:rPr>
              <a:t>Intensity</a:t>
            </a:r>
          </a:p>
        </p:txBody>
      </p:sp>
      <p:sp>
        <p:nvSpPr>
          <p:cNvPr id="52241" name="TextBox 16"/>
          <p:cNvSpPr txBox="1">
            <a:spLocks noChangeArrowheads="1"/>
          </p:cNvSpPr>
          <p:nvPr/>
        </p:nvSpPr>
        <p:spPr bwMode="auto">
          <a:xfrm>
            <a:off x="312738" y="6102350"/>
            <a:ext cx="25685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 b="1">
                <a:solidFill>
                  <a:schemeClr val="bg2"/>
                </a:solidFill>
                <a:latin typeface="Trebuchet MS" pitchFamily="34" charset="0"/>
              </a:defRPr>
            </a:lvl1pPr>
            <a:lvl2pPr marL="742950" indent="-285750">
              <a:defRPr sz="2000" b="1">
                <a:solidFill>
                  <a:schemeClr val="bg2"/>
                </a:solidFill>
                <a:latin typeface="Trebuchet MS" pitchFamily="34" charset="0"/>
              </a:defRPr>
            </a:lvl2pPr>
            <a:lvl3pPr marL="1143000" indent="-228600">
              <a:defRPr sz="2000" b="1">
                <a:solidFill>
                  <a:schemeClr val="bg2"/>
                </a:solidFill>
                <a:latin typeface="Trebuchet MS" pitchFamily="34" charset="0"/>
              </a:defRPr>
            </a:lvl3pPr>
            <a:lvl4pPr marL="1600200" indent="-228600">
              <a:defRPr sz="2000" b="1">
                <a:solidFill>
                  <a:schemeClr val="bg2"/>
                </a:solidFill>
                <a:latin typeface="Trebuchet MS" pitchFamily="34" charset="0"/>
              </a:defRPr>
            </a:lvl4pPr>
            <a:lvl5pPr marL="2057400" indent="-228600">
              <a:defRPr sz="2000" b="1">
                <a:solidFill>
                  <a:schemeClr val="bg2"/>
                </a:solidFill>
                <a:latin typeface="Trebuchet MS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2"/>
                </a:solidFill>
                <a:latin typeface="Trebuchet MS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2"/>
                </a:solidFill>
                <a:latin typeface="Trebuchet MS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2"/>
                </a:solidFill>
                <a:latin typeface="Trebuchet MS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2"/>
                </a:solidFill>
                <a:latin typeface="Trebuchet MS" pitchFamily="34" charset="0"/>
              </a:defRPr>
            </a:lvl9pPr>
          </a:lstStyle>
          <a:p>
            <a:r>
              <a:rPr lang="en-US" sz="1400" b="0">
                <a:solidFill>
                  <a:srgbClr val="000000"/>
                </a:solidFill>
              </a:rPr>
              <a:t>Slide credit: Kristen Grauman</a:t>
            </a:r>
            <a:endParaRPr lang="de-CH" sz="1400" b="0">
              <a:solidFill>
                <a:srgbClr val="000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DC490-98B8-074B-BB30-37775A2447EF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7207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en-US" dirty="0"/>
              <a:t>We perceive the interpretation, not the senses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2514600" y="2209800"/>
            <a:ext cx="3352800" cy="1588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5867400" y="1981200"/>
            <a:ext cx="304800" cy="22860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rot="16200000" flipV="1">
            <a:off x="2224088" y="1905000"/>
            <a:ext cx="304800" cy="30480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2438400" y="5791200"/>
            <a:ext cx="3352800" cy="158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rot="5400000" flipH="1" flipV="1">
            <a:off x="2400300" y="5524500"/>
            <a:ext cx="304800" cy="2286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rot="16200000" flipV="1">
            <a:off x="5524500" y="5524500"/>
            <a:ext cx="304800" cy="2286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rot="5400000">
            <a:off x="1524001" y="3200400"/>
            <a:ext cx="1981200" cy="31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5867400" y="4191000"/>
            <a:ext cx="2895600" cy="2057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rot="5400000">
            <a:off x="4877594" y="3199606"/>
            <a:ext cx="19812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2514600" y="4191000"/>
            <a:ext cx="3352800" cy="158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rot="10800000" flipV="1">
            <a:off x="228600" y="4191000"/>
            <a:ext cx="2286000" cy="1600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rot="5400000" flipH="1" flipV="1">
            <a:off x="2293143" y="4945857"/>
            <a:ext cx="976313" cy="685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rot="10800000">
            <a:off x="3124200" y="4800600"/>
            <a:ext cx="19050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rot="16200000" flipH="1">
            <a:off x="4923632" y="4906168"/>
            <a:ext cx="958850" cy="7477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rot="10800000" flipV="1">
            <a:off x="2209800" y="4191000"/>
            <a:ext cx="304800" cy="2286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rot="10800000">
            <a:off x="5867400" y="4191000"/>
            <a:ext cx="304800" cy="2286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1852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1" name="Content Placeholder 2"/>
          <p:cNvSpPr>
            <a:spLocks noGrp="1"/>
          </p:cNvSpPr>
          <p:nvPr>
            <p:ph idx="1"/>
          </p:nvPr>
        </p:nvSpPr>
        <p:spPr>
          <a:xfrm>
            <a:off x="457200" y="854075"/>
            <a:ext cx="8229600" cy="4525963"/>
          </a:xfrm>
        </p:spPr>
        <p:txBody>
          <a:bodyPr>
            <a:normAutofit lnSpcReduction="10000"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1800" dirty="0"/>
          </a:p>
          <a:p>
            <a:r>
              <a:rPr lang="en-US" dirty="0"/>
              <a:t>Now how to determine the three main intensities that define our groups?</a:t>
            </a:r>
          </a:p>
          <a:p>
            <a:r>
              <a:rPr lang="en-US" dirty="0"/>
              <a:t>We need to cluster.</a:t>
            </a:r>
          </a:p>
          <a:p>
            <a:endParaRPr lang="de-CH" dirty="0"/>
          </a:p>
        </p:txBody>
      </p:sp>
      <p:pic>
        <p:nvPicPr>
          <p:cNvPr id="53254" name="Picture 5" descr="noisy_grayscale_i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862013"/>
            <a:ext cx="2762250" cy="1781175"/>
          </a:xfrm>
          <a:prstGeom prst="rect">
            <a:avLst/>
          </a:prstGeom>
          <a:noFill/>
          <a:ln w="9525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255" name="Picture 10" descr="noisy_histogram_grayscal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9450" y="533400"/>
            <a:ext cx="4171950" cy="2446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8"/>
          <p:cNvSpPr txBox="1">
            <a:spLocks noChangeArrowheads="1"/>
          </p:cNvSpPr>
          <p:nvPr/>
        </p:nvSpPr>
        <p:spPr bwMode="auto">
          <a:xfrm>
            <a:off x="987425" y="2614613"/>
            <a:ext cx="20447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1800" dirty="0">
                <a:solidFill>
                  <a:srgbClr val="000000"/>
                </a:solidFill>
                <a:latin typeface="+mn-lt"/>
              </a:rPr>
              <a:t>Input image</a:t>
            </a:r>
          </a:p>
        </p:txBody>
      </p:sp>
      <p:sp>
        <p:nvSpPr>
          <p:cNvPr id="13" name="TextBox 12"/>
          <p:cNvSpPr txBox="1">
            <a:spLocks noChangeArrowheads="1"/>
          </p:cNvSpPr>
          <p:nvPr/>
        </p:nvSpPr>
        <p:spPr bwMode="auto">
          <a:xfrm>
            <a:off x="6010275" y="2870200"/>
            <a:ext cx="1131888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1800" dirty="0">
                <a:solidFill>
                  <a:srgbClr val="000000"/>
                </a:solidFill>
                <a:latin typeface="+mn-lt"/>
              </a:rPr>
              <a:t>Intensity</a:t>
            </a: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 rot="-5400000">
            <a:off x="3583781" y="1480344"/>
            <a:ext cx="182562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1800" dirty="0">
                <a:solidFill>
                  <a:srgbClr val="000000"/>
                </a:solidFill>
                <a:latin typeface="+mn-lt"/>
              </a:rPr>
              <a:t>Pixel count</a:t>
            </a:r>
          </a:p>
        </p:txBody>
      </p:sp>
      <p:sp>
        <p:nvSpPr>
          <p:cNvPr id="53259" name="TextBox 14"/>
          <p:cNvSpPr txBox="1">
            <a:spLocks noChangeArrowheads="1"/>
          </p:cNvSpPr>
          <p:nvPr/>
        </p:nvSpPr>
        <p:spPr bwMode="auto">
          <a:xfrm>
            <a:off x="312738" y="6019800"/>
            <a:ext cx="25685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 b="1">
                <a:solidFill>
                  <a:schemeClr val="bg2"/>
                </a:solidFill>
                <a:latin typeface="Trebuchet MS" pitchFamily="34" charset="0"/>
              </a:defRPr>
            </a:lvl1pPr>
            <a:lvl2pPr marL="742950" indent="-285750">
              <a:defRPr sz="2000" b="1">
                <a:solidFill>
                  <a:schemeClr val="bg2"/>
                </a:solidFill>
                <a:latin typeface="Trebuchet MS" pitchFamily="34" charset="0"/>
              </a:defRPr>
            </a:lvl2pPr>
            <a:lvl3pPr marL="1143000" indent="-228600">
              <a:defRPr sz="2000" b="1">
                <a:solidFill>
                  <a:schemeClr val="bg2"/>
                </a:solidFill>
                <a:latin typeface="Trebuchet MS" pitchFamily="34" charset="0"/>
              </a:defRPr>
            </a:lvl3pPr>
            <a:lvl4pPr marL="1600200" indent="-228600">
              <a:defRPr sz="2000" b="1">
                <a:solidFill>
                  <a:schemeClr val="bg2"/>
                </a:solidFill>
                <a:latin typeface="Trebuchet MS" pitchFamily="34" charset="0"/>
              </a:defRPr>
            </a:lvl4pPr>
            <a:lvl5pPr marL="2057400" indent="-228600">
              <a:defRPr sz="2000" b="1">
                <a:solidFill>
                  <a:schemeClr val="bg2"/>
                </a:solidFill>
                <a:latin typeface="Trebuchet MS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2"/>
                </a:solidFill>
                <a:latin typeface="Trebuchet MS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2"/>
                </a:solidFill>
                <a:latin typeface="Trebuchet MS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2"/>
                </a:solidFill>
                <a:latin typeface="Trebuchet MS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2"/>
                </a:solidFill>
                <a:latin typeface="Trebuchet MS" pitchFamily="34" charset="0"/>
              </a:defRPr>
            </a:lvl9pPr>
          </a:lstStyle>
          <a:p>
            <a:r>
              <a:rPr lang="en-US" sz="1400" b="0" dirty="0">
                <a:solidFill>
                  <a:srgbClr val="000000"/>
                </a:solidFill>
              </a:rPr>
              <a:t>Slide credit: Kristen </a:t>
            </a:r>
            <a:r>
              <a:rPr lang="en-US" sz="1400" b="0" dirty="0" err="1">
                <a:solidFill>
                  <a:srgbClr val="000000"/>
                </a:solidFill>
              </a:rPr>
              <a:t>Grauman</a:t>
            </a:r>
            <a:endParaRPr lang="de-CH" sz="1400" b="0" dirty="0">
              <a:solidFill>
                <a:srgbClr val="000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DC490-98B8-074B-BB30-37775A2447EF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568712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5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4525963"/>
          </a:xfrm>
        </p:spPr>
        <p:txBody>
          <a:bodyPr>
            <a:normAutofit lnSpcReduction="10000"/>
          </a:bodyPr>
          <a:lstStyle/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Goal: choose three “centers” as the representative intensities, and label every pixel according to which of these centers it is nearest to.</a:t>
            </a:r>
          </a:p>
          <a:p>
            <a:r>
              <a:rPr lang="en-US" sz="2400" dirty="0"/>
              <a:t>Best cluster centers are those that minimize Sum of Square Distance (SSD) between all points and their nearest cluster center </a:t>
            </a:r>
            <a:r>
              <a:rPr lang="en-US" sz="2000" b="0" i="1" dirty="0"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sz="2000" b="0" i="1" baseline="-25000" dirty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2400" dirty="0"/>
              <a:t>:</a:t>
            </a:r>
          </a:p>
          <a:p>
            <a:endParaRPr lang="de-CH" sz="2400" dirty="0"/>
          </a:p>
        </p:txBody>
      </p:sp>
      <p:sp>
        <p:nvSpPr>
          <p:cNvPr id="54278" name="TextBox 5"/>
          <p:cNvSpPr txBox="1">
            <a:spLocks noChangeArrowheads="1"/>
          </p:cNvSpPr>
          <p:nvPr/>
        </p:nvSpPr>
        <p:spPr bwMode="auto">
          <a:xfrm rot="16200000">
            <a:off x="7705725" y="4864100"/>
            <a:ext cx="25685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 b="1">
                <a:solidFill>
                  <a:schemeClr val="bg2"/>
                </a:solidFill>
                <a:latin typeface="Trebuchet MS" pitchFamily="34" charset="0"/>
              </a:defRPr>
            </a:lvl1pPr>
            <a:lvl2pPr marL="742950" indent="-285750">
              <a:defRPr sz="2000" b="1">
                <a:solidFill>
                  <a:schemeClr val="bg2"/>
                </a:solidFill>
                <a:latin typeface="Trebuchet MS" pitchFamily="34" charset="0"/>
              </a:defRPr>
            </a:lvl2pPr>
            <a:lvl3pPr marL="1143000" indent="-228600">
              <a:defRPr sz="2000" b="1">
                <a:solidFill>
                  <a:schemeClr val="bg2"/>
                </a:solidFill>
                <a:latin typeface="Trebuchet MS" pitchFamily="34" charset="0"/>
              </a:defRPr>
            </a:lvl3pPr>
            <a:lvl4pPr marL="1600200" indent="-228600">
              <a:defRPr sz="2000" b="1">
                <a:solidFill>
                  <a:schemeClr val="bg2"/>
                </a:solidFill>
                <a:latin typeface="Trebuchet MS" pitchFamily="34" charset="0"/>
              </a:defRPr>
            </a:lvl4pPr>
            <a:lvl5pPr marL="2057400" indent="-228600">
              <a:defRPr sz="2000" b="1">
                <a:solidFill>
                  <a:schemeClr val="bg2"/>
                </a:solidFill>
                <a:latin typeface="Trebuchet MS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2"/>
                </a:solidFill>
                <a:latin typeface="Trebuchet MS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2"/>
                </a:solidFill>
                <a:latin typeface="Trebuchet MS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2"/>
                </a:solidFill>
                <a:latin typeface="Trebuchet MS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2"/>
                </a:solidFill>
                <a:latin typeface="Trebuchet MS" pitchFamily="34" charset="0"/>
              </a:defRPr>
            </a:lvl9pPr>
          </a:lstStyle>
          <a:p>
            <a:r>
              <a:rPr lang="en-US" sz="1400" b="0" dirty="0">
                <a:solidFill>
                  <a:srgbClr val="000000"/>
                </a:solidFill>
              </a:rPr>
              <a:t>Slide credit: Kristen </a:t>
            </a:r>
            <a:r>
              <a:rPr lang="en-US" sz="1400" b="0" dirty="0" err="1">
                <a:solidFill>
                  <a:srgbClr val="000000"/>
                </a:solidFill>
              </a:rPr>
              <a:t>Grauman</a:t>
            </a:r>
            <a:endParaRPr lang="de-CH" sz="1400" b="0" dirty="0">
              <a:solidFill>
                <a:srgbClr val="000000"/>
              </a:solidFill>
            </a:endParaRPr>
          </a:p>
        </p:txBody>
      </p:sp>
      <p:grpSp>
        <p:nvGrpSpPr>
          <p:cNvPr id="54279" name="Group 58"/>
          <p:cNvGrpSpPr>
            <a:grpSpLocks/>
          </p:cNvGrpSpPr>
          <p:nvPr/>
        </p:nvGrpSpPr>
        <p:grpSpPr bwMode="auto">
          <a:xfrm>
            <a:off x="920750" y="854075"/>
            <a:ext cx="7667625" cy="625475"/>
            <a:chOff x="847674" y="5692806"/>
            <a:chExt cx="7667730" cy="624594"/>
          </a:xfrm>
        </p:grpSpPr>
        <p:cxnSp>
          <p:nvCxnSpPr>
            <p:cNvPr id="54296" name="Straight Connector 65"/>
            <p:cNvCxnSpPr>
              <a:cxnSpLocks noChangeShapeType="1"/>
            </p:cNvCxnSpPr>
            <p:nvPr/>
          </p:nvCxnSpPr>
          <p:spPr bwMode="auto">
            <a:xfrm>
              <a:off x="847674" y="5802246"/>
              <a:ext cx="7667730" cy="1587"/>
            </a:xfrm>
            <a:prstGeom prst="line">
              <a:avLst/>
            </a:prstGeom>
            <a:noFill/>
            <a:ln w="28575" algn="ctr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sp>
          <p:nvSpPr>
            <p:cNvPr id="54297" name="Oval 66"/>
            <p:cNvSpPr>
              <a:spLocks noChangeArrowheads="1"/>
            </p:cNvSpPr>
            <p:nvPr/>
          </p:nvSpPr>
          <p:spPr bwMode="auto">
            <a:xfrm>
              <a:off x="1650960" y="5692806"/>
              <a:ext cx="182566" cy="182401"/>
            </a:xfrm>
            <a:prstGeom prst="ellipse">
              <a:avLst/>
            </a:prstGeom>
            <a:solidFill>
              <a:srgbClr val="000000"/>
            </a:solidFill>
            <a:ln w="25400" algn="ctr">
              <a:solidFill>
                <a:srgbClr val="89A4A7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>
                <a:solidFill>
                  <a:srgbClr val="FFFFFF"/>
                </a:solidFill>
                <a:latin typeface="Arial" pitchFamily="34" charset="0"/>
              </a:endParaRPr>
            </a:p>
          </p:txBody>
        </p:sp>
        <p:sp>
          <p:nvSpPr>
            <p:cNvPr id="68" name="TextBox 17"/>
            <p:cNvSpPr txBox="1">
              <a:spLocks noChangeArrowheads="1"/>
            </p:cNvSpPr>
            <p:nvPr/>
          </p:nvSpPr>
          <p:spPr bwMode="auto">
            <a:xfrm>
              <a:off x="1541422" y="5948033"/>
              <a:ext cx="401642" cy="3693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1800" dirty="0">
                  <a:solidFill>
                    <a:srgbClr val="000000"/>
                  </a:solidFill>
                  <a:latin typeface="+mn-lt"/>
                </a:rPr>
                <a:t>0</a:t>
              </a:r>
            </a:p>
          </p:txBody>
        </p:sp>
        <p:sp>
          <p:nvSpPr>
            <p:cNvPr id="69" name="TextBox 18"/>
            <p:cNvSpPr txBox="1">
              <a:spLocks noChangeArrowheads="1"/>
            </p:cNvSpPr>
            <p:nvPr/>
          </p:nvSpPr>
          <p:spPr bwMode="auto">
            <a:xfrm>
              <a:off x="4462462" y="5911572"/>
              <a:ext cx="657234" cy="3693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1800" dirty="0">
                  <a:solidFill>
                    <a:srgbClr val="000000"/>
                  </a:solidFill>
                  <a:latin typeface="+mn-lt"/>
                </a:rPr>
                <a:t>190</a:t>
              </a:r>
            </a:p>
          </p:txBody>
        </p:sp>
        <p:sp>
          <p:nvSpPr>
            <p:cNvPr id="70" name="TextBox 19"/>
            <p:cNvSpPr txBox="1">
              <a:spLocks noChangeArrowheads="1"/>
            </p:cNvSpPr>
            <p:nvPr/>
          </p:nvSpPr>
          <p:spPr bwMode="auto">
            <a:xfrm>
              <a:off x="6835806" y="5911572"/>
              <a:ext cx="730260" cy="3693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1800" dirty="0">
                  <a:solidFill>
                    <a:srgbClr val="000000"/>
                  </a:solidFill>
                  <a:latin typeface="+mn-lt"/>
                </a:rPr>
                <a:t>255</a:t>
              </a:r>
            </a:p>
          </p:txBody>
        </p:sp>
        <p:sp>
          <p:nvSpPr>
            <p:cNvPr id="54301" name="Oval 70"/>
            <p:cNvSpPr>
              <a:spLocks noChangeArrowheads="1"/>
            </p:cNvSpPr>
            <p:nvPr/>
          </p:nvSpPr>
          <p:spPr bwMode="auto">
            <a:xfrm>
              <a:off x="1803362" y="5692806"/>
              <a:ext cx="182566" cy="182401"/>
            </a:xfrm>
            <a:prstGeom prst="ellipse">
              <a:avLst/>
            </a:prstGeom>
            <a:solidFill>
              <a:srgbClr val="000000"/>
            </a:solidFill>
            <a:ln w="25400" algn="ctr">
              <a:solidFill>
                <a:srgbClr val="89A4A7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>
                <a:solidFill>
                  <a:srgbClr val="FFFFFF"/>
                </a:solidFill>
                <a:latin typeface="Arial" pitchFamily="34" charset="0"/>
              </a:endParaRPr>
            </a:p>
          </p:txBody>
        </p:sp>
        <p:sp>
          <p:nvSpPr>
            <p:cNvPr id="54302" name="Oval 71"/>
            <p:cNvSpPr>
              <a:spLocks noChangeArrowheads="1"/>
            </p:cNvSpPr>
            <p:nvPr/>
          </p:nvSpPr>
          <p:spPr bwMode="auto">
            <a:xfrm>
              <a:off x="1504908" y="5692806"/>
              <a:ext cx="182566" cy="182401"/>
            </a:xfrm>
            <a:prstGeom prst="ellipse">
              <a:avLst/>
            </a:prstGeom>
            <a:solidFill>
              <a:srgbClr val="000000"/>
            </a:solidFill>
            <a:ln w="25400" algn="ctr">
              <a:solidFill>
                <a:srgbClr val="89A4A7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>
                <a:solidFill>
                  <a:srgbClr val="FFFFFF"/>
                </a:solidFill>
                <a:latin typeface="Arial" pitchFamily="34" charset="0"/>
              </a:endParaRPr>
            </a:p>
          </p:txBody>
        </p:sp>
        <p:sp>
          <p:nvSpPr>
            <p:cNvPr id="54303" name="Oval 72"/>
            <p:cNvSpPr>
              <a:spLocks noChangeArrowheads="1"/>
            </p:cNvSpPr>
            <p:nvPr/>
          </p:nvSpPr>
          <p:spPr bwMode="auto">
            <a:xfrm>
              <a:off x="1943064" y="5692806"/>
              <a:ext cx="182566" cy="182401"/>
            </a:xfrm>
            <a:prstGeom prst="ellipse">
              <a:avLst/>
            </a:prstGeom>
            <a:solidFill>
              <a:srgbClr val="000000"/>
            </a:solidFill>
            <a:ln w="25400" algn="ctr">
              <a:solidFill>
                <a:srgbClr val="89A4A7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>
                <a:solidFill>
                  <a:srgbClr val="FFFFFF"/>
                </a:solidFill>
                <a:latin typeface="Arial" pitchFamily="34" charset="0"/>
              </a:endParaRPr>
            </a:p>
          </p:txBody>
        </p:sp>
        <p:sp>
          <p:nvSpPr>
            <p:cNvPr id="54304" name="Oval 73"/>
            <p:cNvSpPr>
              <a:spLocks noChangeArrowheads="1"/>
            </p:cNvSpPr>
            <p:nvPr/>
          </p:nvSpPr>
          <p:spPr bwMode="auto">
            <a:xfrm>
              <a:off x="4389436" y="5692806"/>
              <a:ext cx="182564" cy="182401"/>
            </a:xfrm>
            <a:prstGeom prst="ellipse">
              <a:avLst/>
            </a:prstGeom>
            <a:solidFill>
              <a:srgbClr val="000000"/>
            </a:solidFill>
            <a:ln w="25400" algn="ctr">
              <a:solidFill>
                <a:srgbClr val="89A4A7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>
                <a:solidFill>
                  <a:srgbClr val="FFFFFF"/>
                </a:solidFill>
                <a:latin typeface="Arial" pitchFamily="34" charset="0"/>
              </a:endParaRPr>
            </a:p>
          </p:txBody>
        </p:sp>
        <p:sp>
          <p:nvSpPr>
            <p:cNvPr id="54305" name="Oval 74"/>
            <p:cNvSpPr>
              <a:spLocks noChangeArrowheads="1"/>
            </p:cNvSpPr>
            <p:nvPr/>
          </p:nvSpPr>
          <p:spPr bwMode="auto">
            <a:xfrm>
              <a:off x="4535488" y="5692806"/>
              <a:ext cx="182564" cy="182401"/>
            </a:xfrm>
            <a:prstGeom prst="ellipse">
              <a:avLst/>
            </a:prstGeom>
            <a:solidFill>
              <a:srgbClr val="000000"/>
            </a:solidFill>
            <a:ln w="25400" algn="ctr">
              <a:solidFill>
                <a:srgbClr val="89A4A7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>
                <a:solidFill>
                  <a:srgbClr val="FFFFFF"/>
                </a:solidFill>
                <a:latin typeface="Arial" pitchFamily="34" charset="0"/>
              </a:endParaRPr>
            </a:p>
          </p:txBody>
        </p:sp>
        <p:sp>
          <p:nvSpPr>
            <p:cNvPr id="54306" name="Oval 75"/>
            <p:cNvSpPr>
              <a:spLocks noChangeArrowheads="1"/>
            </p:cNvSpPr>
            <p:nvPr/>
          </p:nvSpPr>
          <p:spPr bwMode="auto">
            <a:xfrm>
              <a:off x="4681540" y="5692806"/>
              <a:ext cx="182564" cy="182401"/>
            </a:xfrm>
            <a:prstGeom prst="ellipse">
              <a:avLst/>
            </a:prstGeom>
            <a:solidFill>
              <a:srgbClr val="000000"/>
            </a:solidFill>
            <a:ln w="25400" algn="ctr">
              <a:solidFill>
                <a:srgbClr val="89A4A7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>
                <a:solidFill>
                  <a:srgbClr val="FFFFFF"/>
                </a:solidFill>
                <a:latin typeface="Arial" pitchFamily="34" charset="0"/>
              </a:endParaRPr>
            </a:p>
          </p:txBody>
        </p:sp>
        <p:sp>
          <p:nvSpPr>
            <p:cNvPr id="54307" name="Oval 76"/>
            <p:cNvSpPr>
              <a:spLocks noChangeArrowheads="1"/>
            </p:cNvSpPr>
            <p:nvPr/>
          </p:nvSpPr>
          <p:spPr bwMode="auto">
            <a:xfrm>
              <a:off x="4718052" y="5692806"/>
              <a:ext cx="182566" cy="182401"/>
            </a:xfrm>
            <a:prstGeom prst="ellipse">
              <a:avLst/>
            </a:prstGeom>
            <a:solidFill>
              <a:srgbClr val="000000"/>
            </a:solidFill>
            <a:ln w="25400" algn="ctr">
              <a:solidFill>
                <a:srgbClr val="89A4A7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>
                <a:solidFill>
                  <a:srgbClr val="FFFFFF"/>
                </a:solidFill>
                <a:latin typeface="Arial" pitchFamily="34" charset="0"/>
              </a:endParaRPr>
            </a:p>
          </p:txBody>
        </p:sp>
        <p:sp>
          <p:nvSpPr>
            <p:cNvPr id="54308" name="Oval 77"/>
            <p:cNvSpPr>
              <a:spLocks noChangeArrowheads="1"/>
            </p:cNvSpPr>
            <p:nvPr/>
          </p:nvSpPr>
          <p:spPr bwMode="auto">
            <a:xfrm>
              <a:off x="4864104" y="5692806"/>
              <a:ext cx="182566" cy="182401"/>
            </a:xfrm>
            <a:prstGeom prst="ellipse">
              <a:avLst/>
            </a:prstGeom>
            <a:solidFill>
              <a:srgbClr val="000000"/>
            </a:solidFill>
            <a:ln w="25400" algn="ctr">
              <a:solidFill>
                <a:srgbClr val="89A4A7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>
                <a:solidFill>
                  <a:srgbClr val="FFFFFF"/>
                </a:solidFill>
                <a:latin typeface="Arial" pitchFamily="34" charset="0"/>
              </a:endParaRPr>
            </a:p>
          </p:txBody>
        </p:sp>
        <p:sp>
          <p:nvSpPr>
            <p:cNvPr id="54309" name="Oval 78"/>
            <p:cNvSpPr>
              <a:spLocks noChangeArrowheads="1"/>
            </p:cNvSpPr>
            <p:nvPr/>
          </p:nvSpPr>
          <p:spPr bwMode="auto">
            <a:xfrm>
              <a:off x="5010156" y="5692806"/>
              <a:ext cx="182566" cy="182401"/>
            </a:xfrm>
            <a:prstGeom prst="ellipse">
              <a:avLst/>
            </a:prstGeom>
            <a:solidFill>
              <a:srgbClr val="000000"/>
            </a:solidFill>
            <a:ln w="25400" algn="ctr">
              <a:solidFill>
                <a:srgbClr val="89A4A7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>
                <a:solidFill>
                  <a:srgbClr val="FFFFFF"/>
                </a:solidFill>
                <a:latin typeface="Arial" pitchFamily="34" charset="0"/>
              </a:endParaRPr>
            </a:p>
          </p:txBody>
        </p:sp>
        <p:sp>
          <p:nvSpPr>
            <p:cNvPr id="54310" name="Oval 79"/>
            <p:cNvSpPr>
              <a:spLocks noChangeArrowheads="1"/>
            </p:cNvSpPr>
            <p:nvPr/>
          </p:nvSpPr>
          <p:spPr bwMode="auto">
            <a:xfrm>
              <a:off x="4864104" y="5692806"/>
              <a:ext cx="182566" cy="182401"/>
            </a:xfrm>
            <a:prstGeom prst="ellipse">
              <a:avLst/>
            </a:prstGeom>
            <a:solidFill>
              <a:srgbClr val="000000"/>
            </a:solidFill>
            <a:ln w="25400" algn="ctr">
              <a:solidFill>
                <a:srgbClr val="89A4A7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>
                <a:solidFill>
                  <a:srgbClr val="FFFFFF"/>
                </a:solidFill>
                <a:latin typeface="Arial" pitchFamily="34" charset="0"/>
              </a:endParaRPr>
            </a:p>
          </p:txBody>
        </p:sp>
        <p:sp>
          <p:nvSpPr>
            <p:cNvPr id="54311" name="Oval 80"/>
            <p:cNvSpPr>
              <a:spLocks noChangeArrowheads="1"/>
            </p:cNvSpPr>
            <p:nvPr/>
          </p:nvSpPr>
          <p:spPr bwMode="auto">
            <a:xfrm>
              <a:off x="4900618" y="5692806"/>
              <a:ext cx="182564" cy="182401"/>
            </a:xfrm>
            <a:prstGeom prst="ellipse">
              <a:avLst/>
            </a:prstGeom>
            <a:solidFill>
              <a:srgbClr val="000000"/>
            </a:solidFill>
            <a:ln w="25400" algn="ctr">
              <a:solidFill>
                <a:srgbClr val="89A4A7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>
                <a:solidFill>
                  <a:srgbClr val="FFFFFF"/>
                </a:solidFill>
                <a:latin typeface="Arial" pitchFamily="34" charset="0"/>
              </a:endParaRPr>
            </a:p>
          </p:txBody>
        </p:sp>
        <p:sp>
          <p:nvSpPr>
            <p:cNvPr id="54312" name="Oval 81"/>
            <p:cNvSpPr>
              <a:spLocks noChangeArrowheads="1"/>
            </p:cNvSpPr>
            <p:nvPr/>
          </p:nvSpPr>
          <p:spPr bwMode="auto">
            <a:xfrm>
              <a:off x="5046670" y="5692806"/>
              <a:ext cx="182564" cy="182401"/>
            </a:xfrm>
            <a:prstGeom prst="ellipse">
              <a:avLst/>
            </a:prstGeom>
            <a:solidFill>
              <a:srgbClr val="000000"/>
            </a:solidFill>
            <a:ln w="25400" algn="ctr">
              <a:solidFill>
                <a:srgbClr val="89A4A7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>
                <a:solidFill>
                  <a:srgbClr val="FFFFFF"/>
                </a:solidFill>
                <a:latin typeface="Arial" pitchFamily="34" charset="0"/>
              </a:endParaRPr>
            </a:p>
          </p:txBody>
        </p:sp>
        <p:sp>
          <p:nvSpPr>
            <p:cNvPr id="54313" name="Oval 82"/>
            <p:cNvSpPr>
              <a:spLocks noChangeArrowheads="1"/>
            </p:cNvSpPr>
            <p:nvPr/>
          </p:nvSpPr>
          <p:spPr bwMode="auto">
            <a:xfrm>
              <a:off x="5192722" y="5692806"/>
              <a:ext cx="182564" cy="182401"/>
            </a:xfrm>
            <a:prstGeom prst="ellipse">
              <a:avLst/>
            </a:prstGeom>
            <a:solidFill>
              <a:srgbClr val="000000"/>
            </a:solidFill>
            <a:ln w="25400" algn="ctr">
              <a:solidFill>
                <a:srgbClr val="89A4A7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>
                <a:solidFill>
                  <a:srgbClr val="FFFFFF"/>
                </a:solidFill>
                <a:latin typeface="Arial" pitchFamily="34" charset="0"/>
              </a:endParaRPr>
            </a:p>
          </p:txBody>
        </p:sp>
        <p:sp>
          <p:nvSpPr>
            <p:cNvPr id="54314" name="Oval 83"/>
            <p:cNvSpPr>
              <a:spLocks noChangeArrowheads="1"/>
            </p:cNvSpPr>
            <p:nvPr/>
          </p:nvSpPr>
          <p:spPr bwMode="auto">
            <a:xfrm>
              <a:off x="1870038" y="5692806"/>
              <a:ext cx="182566" cy="182401"/>
            </a:xfrm>
            <a:prstGeom prst="ellipse">
              <a:avLst/>
            </a:prstGeom>
            <a:solidFill>
              <a:srgbClr val="000000"/>
            </a:solidFill>
            <a:ln w="25400" algn="ctr">
              <a:solidFill>
                <a:srgbClr val="89A4A7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>
                <a:solidFill>
                  <a:srgbClr val="FFFFFF"/>
                </a:solidFill>
                <a:latin typeface="Arial" pitchFamily="34" charset="0"/>
              </a:endParaRPr>
            </a:p>
          </p:txBody>
        </p:sp>
        <p:sp>
          <p:nvSpPr>
            <p:cNvPr id="54315" name="Oval 84"/>
            <p:cNvSpPr>
              <a:spLocks noChangeArrowheads="1"/>
            </p:cNvSpPr>
            <p:nvPr/>
          </p:nvSpPr>
          <p:spPr bwMode="auto">
            <a:xfrm>
              <a:off x="1906552" y="5692806"/>
              <a:ext cx="182564" cy="182401"/>
            </a:xfrm>
            <a:prstGeom prst="ellipse">
              <a:avLst/>
            </a:prstGeom>
            <a:solidFill>
              <a:srgbClr val="000000"/>
            </a:solidFill>
            <a:ln w="25400" algn="ctr">
              <a:solidFill>
                <a:srgbClr val="89A4A7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>
                <a:solidFill>
                  <a:srgbClr val="FFFFFF"/>
                </a:solidFill>
                <a:latin typeface="Arial" pitchFamily="34" charset="0"/>
              </a:endParaRPr>
            </a:p>
          </p:txBody>
        </p:sp>
        <p:sp>
          <p:nvSpPr>
            <p:cNvPr id="54316" name="Oval 85"/>
            <p:cNvSpPr>
              <a:spLocks noChangeArrowheads="1"/>
            </p:cNvSpPr>
            <p:nvPr/>
          </p:nvSpPr>
          <p:spPr bwMode="auto">
            <a:xfrm>
              <a:off x="2052604" y="5692806"/>
              <a:ext cx="182564" cy="182401"/>
            </a:xfrm>
            <a:prstGeom prst="ellipse">
              <a:avLst/>
            </a:prstGeom>
            <a:solidFill>
              <a:srgbClr val="000000"/>
            </a:solidFill>
            <a:ln w="25400" algn="ctr">
              <a:solidFill>
                <a:srgbClr val="89A4A7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>
                <a:solidFill>
                  <a:srgbClr val="FFFFFF"/>
                </a:solidFill>
                <a:latin typeface="Arial" pitchFamily="34" charset="0"/>
              </a:endParaRPr>
            </a:p>
          </p:txBody>
        </p:sp>
        <p:sp>
          <p:nvSpPr>
            <p:cNvPr id="54317" name="Oval 86"/>
            <p:cNvSpPr>
              <a:spLocks noChangeArrowheads="1"/>
            </p:cNvSpPr>
            <p:nvPr/>
          </p:nvSpPr>
          <p:spPr bwMode="auto">
            <a:xfrm>
              <a:off x="6142060" y="5692806"/>
              <a:ext cx="182564" cy="182401"/>
            </a:xfrm>
            <a:prstGeom prst="ellipse">
              <a:avLst/>
            </a:prstGeom>
            <a:solidFill>
              <a:srgbClr val="000000"/>
            </a:solidFill>
            <a:ln w="25400" algn="ctr">
              <a:solidFill>
                <a:srgbClr val="89A4A7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>
                <a:solidFill>
                  <a:srgbClr val="FFFFFF"/>
                </a:solidFill>
                <a:latin typeface="Arial" pitchFamily="34" charset="0"/>
              </a:endParaRPr>
            </a:p>
          </p:txBody>
        </p:sp>
        <p:sp>
          <p:nvSpPr>
            <p:cNvPr id="54318" name="Oval 87"/>
            <p:cNvSpPr>
              <a:spLocks noChangeArrowheads="1"/>
            </p:cNvSpPr>
            <p:nvPr/>
          </p:nvSpPr>
          <p:spPr bwMode="auto">
            <a:xfrm>
              <a:off x="6178572" y="5692806"/>
              <a:ext cx="182566" cy="182401"/>
            </a:xfrm>
            <a:prstGeom prst="ellipse">
              <a:avLst/>
            </a:prstGeom>
            <a:solidFill>
              <a:srgbClr val="000000"/>
            </a:solidFill>
            <a:ln w="25400" algn="ctr">
              <a:solidFill>
                <a:srgbClr val="89A4A7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>
                <a:solidFill>
                  <a:srgbClr val="FFFFFF"/>
                </a:solidFill>
                <a:latin typeface="Arial" pitchFamily="34" charset="0"/>
              </a:endParaRPr>
            </a:p>
          </p:txBody>
        </p:sp>
        <p:sp>
          <p:nvSpPr>
            <p:cNvPr id="54319" name="Oval 88"/>
            <p:cNvSpPr>
              <a:spLocks noChangeArrowheads="1"/>
            </p:cNvSpPr>
            <p:nvPr/>
          </p:nvSpPr>
          <p:spPr bwMode="auto">
            <a:xfrm>
              <a:off x="6324624" y="5692806"/>
              <a:ext cx="182566" cy="182401"/>
            </a:xfrm>
            <a:prstGeom prst="ellipse">
              <a:avLst/>
            </a:prstGeom>
            <a:solidFill>
              <a:srgbClr val="000000"/>
            </a:solidFill>
            <a:ln w="25400" algn="ctr">
              <a:solidFill>
                <a:srgbClr val="89A4A7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>
                <a:solidFill>
                  <a:srgbClr val="FFFFFF"/>
                </a:solidFill>
                <a:latin typeface="Arial" pitchFamily="34" charset="0"/>
              </a:endParaRPr>
            </a:p>
          </p:txBody>
        </p:sp>
        <p:sp>
          <p:nvSpPr>
            <p:cNvPr id="54320" name="Oval 89"/>
            <p:cNvSpPr>
              <a:spLocks noChangeArrowheads="1"/>
            </p:cNvSpPr>
            <p:nvPr/>
          </p:nvSpPr>
          <p:spPr bwMode="auto">
            <a:xfrm>
              <a:off x="6397650" y="5692806"/>
              <a:ext cx="182566" cy="182401"/>
            </a:xfrm>
            <a:prstGeom prst="ellipse">
              <a:avLst/>
            </a:prstGeom>
            <a:solidFill>
              <a:srgbClr val="000000"/>
            </a:solidFill>
            <a:ln w="25400" algn="ctr">
              <a:solidFill>
                <a:srgbClr val="89A4A7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>
                <a:solidFill>
                  <a:srgbClr val="FFFFFF"/>
                </a:solidFill>
                <a:latin typeface="Arial" pitchFamily="34" charset="0"/>
              </a:endParaRPr>
            </a:p>
          </p:txBody>
        </p:sp>
        <p:sp>
          <p:nvSpPr>
            <p:cNvPr id="54321" name="Oval 90"/>
            <p:cNvSpPr>
              <a:spLocks noChangeArrowheads="1"/>
            </p:cNvSpPr>
            <p:nvPr/>
          </p:nvSpPr>
          <p:spPr bwMode="auto">
            <a:xfrm>
              <a:off x="6434164" y="5692806"/>
              <a:ext cx="182564" cy="182401"/>
            </a:xfrm>
            <a:prstGeom prst="ellipse">
              <a:avLst/>
            </a:prstGeom>
            <a:solidFill>
              <a:srgbClr val="000000"/>
            </a:solidFill>
            <a:ln w="25400" algn="ctr">
              <a:solidFill>
                <a:srgbClr val="89A4A7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>
                <a:solidFill>
                  <a:srgbClr val="FFFFFF"/>
                </a:solidFill>
                <a:latin typeface="Arial" pitchFamily="34" charset="0"/>
              </a:endParaRPr>
            </a:p>
          </p:txBody>
        </p:sp>
        <p:sp>
          <p:nvSpPr>
            <p:cNvPr id="54322" name="Oval 91"/>
            <p:cNvSpPr>
              <a:spLocks noChangeArrowheads="1"/>
            </p:cNvSpPr>
            <p:nvPr/>
          </p:nvSpPr>
          <p:spPr bwMode="auto">
            <a:xfrm>
              <a:off x="6580216" y="5692806"/>
              <a:ext cx="182564" cy="182401"/>
            </a:xfrm>
            <a:prstGeom prst="ellipse">
              <a:avLst/>
            </a:prstGeom>
            <a:solidFill>
              <a:srgbClr val="000000"/>
            </a:solidFill>
            <a:ln w="25400" algn="ctr">
              <a:solidFill>
                <a:srgbClr val="89A4A7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>
                <a:solidFill>
                  <a:srgbClr val="FFFFFF"/>
                </a:solidFill>
                <a:latin typeface="Arial" pitchFamily="34" charset="0"/>
              </a:endParaRPr>
            </a:p>
          </p:txBody>
        </p:sp>
        <p:sp>
          <p:nvSpPr>
            <p:cNvPr id="54323" name="Oval 92"/>
            <p:cNvSpPr>
              <a:spLocks noChangeArrowheads="1"/>
            </p:cNvSpPr>
            <p:nvPr/>
          </p:nvSpPr>
          <p:spPr bwMode="auto">
            <a:xfrm>
              <a:off x="5010156" y="5692806"/>
              <a:ext cx="182566" cy="182401"/>
            </a:xfrm>
            <a:prstGeom prst="ellipse">
              <a:avLst/>
            </a:prstGeom>
            <a:solidFill>
              <a:srgbClr val="000000"/>
            </a:solidFill>
            <a:ln w="25400" algn="ctr">
              <a:solidFill>
                <a:srgbClr val="89A4A7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>
                <a:solidFill>
                  <a:srgbClr val="FFFFFF"/>
                </a:solidFill>
                <a:latin typeface="Arial" pitchFamily="34" charset="0"/>
              </a:endParaRPr>
            </a:p>
          </p:txBody>
        </p:sp>
        <p:sp>
          <p:nvSpPr>
            <p:cNvPr id="54324" name="Oval 93"/>
            <p:cNvSpPr>
              <a:spLocks noChangeArrowheads="1"/>
            </p:cNvSpPr>
            <p:nvPr/>
          </p:nvSpPr>
          <p:spPr bwMode="auto">
            <a:xfrm>
              <a:off x="5046670" y="5692806"/>
              <a:ext cx="182564" cy="182401"/>
            </a:xfrm>
            <a:prstGeom prst="ellipse">
              <a:avLst/>
            </a:prstGeom>
            <a:solidFill>
              <a:srgbClr val="000000"/>
            </a:solidFill>
            <a:ln w="25400" algn="ctr">
              <a:solidFill>
                <a:srgbClr val="89A4A7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>
                <a:solidFill>
                  <a:srgbClr val="FFFFFF"/>
                </a:solidFill>
                <a:latin typeface="Arial" pitchFamily="34" charset="0"/>
              </a:endParaRPr>
            </a:p>
          </p:txBody>
        </p:sp>
        <p:sp>
          <p:nvSpPr>
            <p:cNvPr id="54325" name="Oval 94"/>
            <p:cNvSpPr>
              <a:spLocks noChangeArrowheads="1"/>
            </p:cNvSpPr>
            <p:nvPr/>
          </p:nvSpPr>
          <p:spPr bwMode="auto">
            <a:xfrm>
              <a:off x="5192722" y="5692806"/>
              <a:ext cx="182564" cy="182401"/>
            </a:xfrm>
            <a:prstGeom prst="ellipse">
              <a:avLst/>
            </a:prstGeom>
            <a:solidFill>
              <a:srgbClr val="000000"/>
            </a:solidFill>
            <a:ln w="25400" algn="ctr">
              <a:solidFill>
                <a:srgbClr val="89A4A7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>
                <a:solidFill>
                  <a:srgbClr val="FFFFFF"/>
                </a:solidFill>
                <a:latin typeface="Arial" pitchFamily="34" charset="0"/>
              </a:endParaRPr>
            </a:p>
          </p:txBody>
        </p:sp>
        <p:sp>
          <p:nvSpPr>
            <p:cNvPr id="54326" name="Oval 95"/>
            <p:cNvSpPr>
              <a:spLocks noChangeArrowheads="1"/>
            </p:cNvSpPr>
            <p:nvPr/>
          </p:nvSpPr>
          <p:spPr bwMode="auto">
            <a:xfrm>
              <a:off x="5265748" y="5692806"/>
              <a:ext cx="182564" cy="182401"/>
            </a:xfrm>
            <a:prstGeom prst="ellipse">
              <a:avLst/>
            </a:prstGeom>
            <a:solidFill>
              <a:srgbClr val="000000"/>
            </a:solidFill>
            <a:ln w="25400" algn="ctr">
              <a:solidFill>
                <a:srgbClr val="89A4A7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>
                <a:solidFill>
                  <a:srgbClr val="FFFFFF"/>
                </a:solidFill>
                <a:latin typeface="Arial" pitchFamily="34" charset="0"/>
              </a:endParaRPr>
            </a:p>
          </p:txBody>
        </p:sp>
        <p:sp>
          <p:nvSpPr>
            <p:cNvPr id="54327" name="Oval 96"/>
            <p:cNvSpPr>
              <a:spLocks noChangeArrowheads="1"/>
            </p:cNvSpPr>
            <p:nvPr/>
          </p:nvSpPr>
          <p:spPr bwMode="auto">
            <a:xfrm>
              <a:off x="5302260" y="5692806"/>
              <a:ext cx="182566" cy="182401"/>
            </a:xfrm>
            <a:prstGeom prst="ellipse">
              <a:avLst/>
            </a:prstGeom>
            <a:solidFill>
              <a:srgbClr val="000000"/>
            </a:solidFill>
            <a:ln w="25400" algn="ctr">
              <a:solidFill>
                <a:srgbClr val="89A4A7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>
                <a:solidFill>
                  <a:srgbClr val="FFFFFF"/>
                </a:solidFill>
                <a:latin typeface="Arial" pitchFamily="34" charset="0"/>
              </a:endParaRPr>
            </a:p>
          </p:txBody>
        </p:sp>
        <p:sp>
          <p:nvSpPr>
            <p:cNvPr id="54328" name="Oval 97"/>
            <p:cNvSpPr>
              <a:spLocks noChangeArrowheads="1"/>
            </p:cNvSpPr>
            <p:nvPr/>
          </p:nvSpPr>
          <p:spPr bwMode="auto">
            <a:xfrm>
              <a:off x="5448312" y="5692806"/>
              <a:ext cx="182566" cy="182401"/>
            </a:xfrm>
            <a:prstGeom prst="ellipse">
              <a:avLst/>
            </a:prstGeom>
            <a:solidFill>
              <a:srgbClr val="000000"/>
            </a:solidFill>
            <a:ln w="25400" algn="ctr">
              <a:solidFill>
                <a:srgbClr val="89A4A7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>
                <a:solidFill>
                  <a:srgbClr val="FFFFFF"/>
                </a:solidFill>
                <a:latin typeface="Arial" pitchFamily="34" charset="0"/>
              </a:endParaRPr>
            </a:p>
          </p:txBody>
        </p:sp>
        <p:sp>
          <p:nvSpPr>
            <p:cNvPr id="54329" name="Oval 98"/>
            <p:cNvSpPr>
              <a:spLocks noChangeArrowheads="1"/>
            </p:cNvSpPr>
            <p:nvPr/>
          </p:nvSpPr>
          <p:spPr bwMode="auto">
            <a:xfrm>
              <a:off x="5740416" y="5692806"/>
              <a:ext cx="182566" cy="182401"/>
            </a:xfrm>
            <a:prstGeom prst="ellipse">
              <a:avLst/>
            </a:prstGeom>
            <a:solidFill>
              <a:srgbClr val="000000"/>
            </a:solidFill>
            <a:ln w="25400" algn="ctr">
              <a:solidFill>
                <a:srgbClr val="89A4A7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>
                <a:solidFill>
                  <a:srgbClr val="FFFFFF"/>
                </a:solidFill>
                <a:latin typeface="Arial" pitchFamily="34" charset="0"/>
              </a:endParaRPr>
            </a:p>
          </p:txBody>
        </p:sp>
        <p:sp>
          <p:nvSpPr>
            <p:cNvPr id="54330" name="Oval 99"/>
            <p:cNvSpPr>
              <a:spLocks noChangeArrowheads="1"/>
            </p:cNvSpPr>
            <p:nvPr/>
          </p:nvSpPr>
          <p:spPr bwMode="auto">
            <a:xfrm>
              <a:off x="6689754" y="5692806"/>
              <a:ext cx="182566" cy="182401"/>
            </a:xfrm>
            <a:prstGeom prst="ellipse">
              <a:avLst/>
            </a:prstGeom>
            <a:solidFill>
              <a:srgbClr val="000000"/>
            </a:solidFill>
            <a:ln w="25400" algn="ctr">
              <a:solidFill>
                <a:srgbClr val="89A4A7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>
                <a:solidFill>
                  <a:srgbClr val="FFFFFF"/>
                </a:solidFill>
                <a:latin typeface="Arial" pitchFamily="34" charset="0"/>
              </a:endParaRPr>
            </a:p>
          </p:txBody>
        </p:sp>
        <p:sp>
          <p:nvSpPr>
            <p:cNvPr id="54331" name="Oval 100"/>
            <p:cNvSpPr>
              <a:spLocks noChangeArrowheads="1"/>
            </p:cNvSpPr>
            <p:nvPr/>
          </p:nvSpPr>
          <p:spPr bwMode="auto">
            <a:xfrm>
              <a:off x="6726268" y="5692806"/>
              <a:ext cx="182564" cy="182401"/>
            </a:xfrm>
            <a:prstGeom prst="ellipse">
              <a:avLst/>
            </a:prstGeom>
            <a:solidFill>
              <a:srgbClr val="000000"/>
            </a:solidFill>
            <a:ln w="25400" algn="ctr">
              <a:solidFill>
                <a:srgbClr val="89A4A7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>
                <a:solidFill>
                  <a:srgbClr val="FFFFFF"/>
                </a:solidFill>
                <a:latin typeface="Arial" pitchFamily="34" charset="0"/>
              </a:endParaRPr>
            </a:p>
          </p:txBody>
        </p:sp>
        <p:sp>
          <p:nvSpPr>
            <p:cNvPr id="54332" name="Oval 101"/>
            <p:cNvSpPr>
              <a:spLocks noChangeArrowheads="1"/>
            </p:cNvSpPr>
            <p:nvPr/>
          </p:nvSpPr>
          <p:spPr bwMode="auto">
            <a:xfrm>
              <a:off x="6872320" y="5692806"/>
              <a:ext cx="182564" cy="182401"/>
            </a:xfrm>
            <a:prstGeom prst="ellipse">
              <a:avLst/>
            </a:prstGeom>
            <a:solidFill>
              <a:srgbClr val="000000"/>
            </a:solidFill>
            <a:ln w="25400" algn="ctr">
              <a:solidFill>
                <a:srgbClr val="89A4A7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>
                <a:solidFill>
                  <a:srgbClr val="FFFFFF"/>
                </a:solidFill>
                <a:latin typeface="Arial" pitchFamily="34" charset="0"/>
              </a:endParaRPr>
            </a:p>
          </p:txBody>
        </p:sp>
        <p:sp>
          <p:nvSpPr>
            <p:cNvPr id="54333" name="Oval 102"/>
            <p:cNvSpPr>
              <a:spLocks noChangeArrowheads="1"/>
            </p:cNvSpPr>
            <p:nvPr/>
          </p:nvSpPr>
          <p:spPr bwMode="auto">
            <a:xfrm>
              <a:off x="6908832" y="5692806"/>
              <a:ext cx="182566" cy="182401"/>
            </a:xfrm>
            <a:prstGeom prst="ellipse">
              <a:avLst/>
            </a:prstGeom>
            <a:solidFill>
              <a:srgbClr val="000000"/>
            </a:solidFill>
            <a:ln w="25400" algn="ctr">
              <a:solidFill>
                <a:srgbClr val="89A4A7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>
                <a:solidFill>
                  <a:srgbClr val="FFFFFF"/>
                </a:solidFill>
                <a:latin typeface="Arial" pitchFamily="34" charset="0"/>
              </a:endParaRPr>
            </a:p>
          </p:txBody>
        </p:sp>
        <p:sp>
          <p:nvSpPr>
            <p:cNvPr id="54334" name="Oval 103"/>
            <p:cNvSpPr>
              <a:spLocks noChangeArrowheads="1"/>
            </p:cNvSpPr>
            <p:nvPr/>
          </p:nvSpPr>
          <p:spPr bwMode="auto">
            <a:xfrm>
              <a:off x="6945346" y="5692806"/>
              <a:ext cx="182564" cy="182401"/>
            </a:xfrm>
            <a:prstGeom prst="ellipse">
              <a:avLst/>
            </a:prstGeom>
            <a:solidFill>
              <a:srgbClr val="000000"/>
            </a:solidFill>
            <a:ln w="25400" algn="ctr">
              <a:solidFill>
                <a:srgbClr val="89A4A7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>
                <a:solidFill>
                  <a:srgbClr val="FFFFFF"/>
                </a:solidFill>
                <a:latin typeface="Arial" pitchFamily="34" charset="0"/>
              </a:endParaRPr>
            </a:p>
          </p:txBody>
        </p:sp>
        <p:sp>
          <p:nvSpPr>
            <p:cNvPr id="54335" name="Oval 104"/>
            <p:cNvSpPr>
              <a:spLocks noChangeArrowheads="1"/>
            </p:cNvSpPr>
            <p:nvPr/>
          </p:nvSpPr>
          <p:spPr bwMode="auto">
            <a:xfrm>
              <a:off x="7091398" y="5692806"/>
              <a:ext cx="182564" cy="182401"/>
            </a:xfrm>
            <a:prstGeom prst="ellipse">
              <a:avLst/>
            </a:prstGeom>
            <a:solidFill>
              <a:srgbClr val="000000"/>
            </a:solidFill>
            <a:ln w="25400" algn="ctr">
              <a:solidFill>
                <a:srgbClr val="89A4A7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>
                <a:solidFill>
                  <a:srgbClr val="FFFFFF"/>
                </a:solidFill>
                <a:latin typeface="Arial" pitchFamily="34" charset="0"/>
              </a:endParaRPr>
            </a:p>
          </p:txBody>
        </p:sp>
        <p:sp>
          <p:nvSpPr>
            <p:cNvPr id="54336" name="Oval 105"/>
            <p:cNvSpPr>
              <a:spLocks noChangeArrowheads="1"/>
            </p:cNvSpPr>
            <p:nvPr/>
          </p:nvSpPr>
          <p:spPr bwMode="auto">
            <a:xfrm>
              <a:off x="7200936" y="5692806"/>
              <a:ext cx="182566" cy="182401"/>
            </a:xfrm>
            <a:prstGeom prst="ellipse">
              <a:avLst/>
            </a:prstGeom>
            <a:solidFill>
              <a:srgbClr val="000000"/>
            </a:solidFill>
            <a:ln w="25400" algn="ctr">
              <a:solidFill>
                <a:srgbClr val="89A4A7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>
                <a:solidFill>
                  <a:srgbClr val="FFFFFF"/>
                </a:solidFill>
                <a:latin typeface="Arial" pitchFamily="34" charset="0"/>
              </a:endParaRPr>
            </a:p>
          </p:txBody>
        </p:sp>
        <p:sp>
          <p:nvSpPr>
            <p:cNvPr id="54337" name="Oval 106"/>
            <p:cNvSpPr>
              <a:spLocks noChangeArrowheads="1"/>
            </p:cNvSpPr>
            <p:nvPr/>
          </p:nvSpPr>
          <p:spPr bwMode="auto">
            <a:xfrm>
              <a:off x="7346988" y="5692806"/>
              <a:ext cx="182566" cy="182401"/>
            </a:xfrm>
            <a:prstGeom prst="ellipse">
              <a:avLst/>
            </a:prstGeom>
            <a:solidFill>
              <a:srgbClr val="000000"/>
            </a:solidFill>
            <a:ln w="25400" algn="ctr">
              <a:solidFill>
                <a:srgbClr val="89A4A7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>
                <a:solidFill>
                  <a:srgbClr val="FFFFFF"/>
                </a:solidFill>
                <a:latin typeface="Arial" pitchFamily="34" charset="0"/>
              </a:endParaRPr>
            </a:p>
          </p:txBody>
        </p:sp>
      </p:grpSp>
      <p:grpSp>
        <p:nvGrpSpPr>
          <p:cNvPr id="3" name="Group 74"/>
          <p:cNvGrpSpPr>
            <a:grpSpLocks noChangeAspect="1"/>
          </p:cNvGrpSpPr>
          <p:nvPr/>
        </p:nvGrpSpPr>
        <p:grpSpPr bwMode="auto">
          <a:xfrm>
            <a:off x="2235200" y="1803400"/>
            <a:ext cx="4862513" cy="1241425"/>
            <a:chOff x="884187" y="1968480"/>
            <a:chExt cx="7120035" cy="1817688"/>
          </a:xfrm>
        </p:grpSpPr>
        <p:pic>
          <p:nvPicPr>
            <p:cNvPr id="54289" name="Picture 5" descr="noisy_grayscale_im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4187" y="1968480"/>
              <a:ext cx="2762250" cy="1781175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54290" name="Group 63"/>
            <p:cNvGrpSpPr>
              <a:grpSpLocks/>
            </p:cNvGrpSpPr>
            <p:nvPr/>
          </p:nvGrpSpPr>
          <p:grpSpPr bwMode="auto">
            <a:xfrm>
              <a:off x="5156208" y="2004993"/>
              <a:ext cx="2848014" cy="1781175"/>
              <a:chOff x="628596" y="690525"/>
              <a:chExt cx="2848014" cy="1781175"/>
            </a:xfrm>
          </p:grpSpPr>
          <p:pic>
            <p:nvPicPr>
              <p:cNvPr id="54292" name="Picture 58" descr="simple_image.jpg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8596" y="690525"/>
                <a:ext cx="2762250" cy="1781175"/>
              </a:xfrm>
              <a:prstGeom prst="rect">
                <a:avLst/>
              </a:prstGeom>
              <a:noFill/>
              <a:ln w="9525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4293" name="TextBox 59"/>
              <p:cNvSpPr txBox="1">
                <a:spLocks noChangeArrowheads="1"/>
              </p:cNvSpPr>
              <p:nvPr/>
            </p:nvSpPr>
            <p:spPr bwMode="auto">
              <a:xfrm>
                <a:off x="1249316" y="1238220"/>
                <a:ext cx="584207" cy="67596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000" b="1">
                    <a:solidFill>
                      <a:schemeClr val="bg2"/>
                    </a:solidFill>
                    <a:latin typeface="Trebuchet MS" pitchFamily="34" charset="0"/>
                  </a:defRPr>
                </a:lvl1pPr>
                <a:lvl2pPr marL="742950" indent="-285750">
                  <a:defRPr sz="2000" b="1">
                    <a:solidFill>
                      <a:schemeClr val="bg2"/>
                    </a:solidFill>
                    <a:latin typeface="Trebuchet MS" pitchFamily="34" charset="0"/>
                  </a:defRPr>
                </a:lvl2pPr>
                <a:lvl3pPr marL="1143000" indent="-228600">
                  <a:defRPr sz="2000" b="1">
                    <a:solidFill>
                      <a:schemeClr val="bg2"/>
                    </a:solidFill>
                    <a:latin typeface="Trebuchet MS" pitchFamily="34" charset="0"/>
                  </a:defRPr>
                </a:lvl3pPr>
                <a:lvl4pPr marL="1600200" indent="-228600">
                  <a:defRPr sz="2000" b="1">
                    <a:solidFill>
                      <a:schemeClr val="bg2"/>
                    </a:solidFill>
                    <a:latin typeface="Trebuchet MS" pitchFamily="34" charset="0"/>
                  </a:defRPr>
                </a:lvl4pPr>
                <a:lvl5pPr marL="2057400" indent="-228600">
                  <a:defRPr sz="2000" b="1">
                    <a:solidFill>
                      <a:schemeClr val="bg2"/>
                    </a:solidFill>
                    <a:latin typeface="Trebuchet MS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bg2"/>
                    </a:solidFill>
                    <a:latin typeface="Trebuchet MS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bg2"/>
                    </a:solidFill>
                    <a:latin typeface="Trebuchet MS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bg2"/>
                    </a:solidFill>
                    <a:latin typeface="Trebuchet MS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bg2"/>
                    </a:solidFill>
                    <a:latin typeface="Trebuchet MS" pitchFamily="34" charset="0"/>
                  </a:defRPr>
                </a:lvl9pPr>
              </a:lstStyle>
              <a:p>
                <a:r>
                  <a:rPr lang="en-US" sz="2400">
                    <a:solidFill>
                      <a:srgbClr val="FFFFFF"/>
                    </a:solidFill>
                    <a:latin typeface="Arial" pitchFamily="34" charset="0"/>
                  </a:rPr>
                  <a:t>1</a:t>
                </a:r>
              </a:p>
            </p:txBody>
          </p:sp>
          <p:sp>
            <p:nvSpPr>
              <p:cNvPr id="54294" name="TextBox 61"/>
              <p:cNvSpPr txBox="1">
                <a:spLocks noChangeArrowheads="1"/>
              </p:cNvSpPr>
              <p:nvPr/>
            </p:nvSpPr>
            <p:spPr bwMode="auto">
              <a:xfrm>
                <a:off x="2162141" y="1201708"/>
                <a:ext cx="584207" cy="67596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000" b="1">
                    <a:solidFill>
                      <a:schemeClr val="bg2"/>
                    </a:solidFill>
                    <a:latin typeface="Trebuchet MS" pitchFamily="34" charset="0"/>
                  </a:defRPr>
                </a:lvl1pPr>
                <a:lvl2pPr marL="742950" indent="-285750">
                  <a:defRPr sz="2000" b="1">
                    <a:solidFill>
                      <a:schemeClr val="bg2"/>
                    </a:solidFill>
                    <a:latin typeface="Trebuchet MS" pitchFamily="34" charset="0"/>
                  </a:defRPr>
                </a:lvl2pPr>
                <a:lvl3pPr marL="1143000" indent="-228600">
                  <a:defRPr sz="2000" b="1">
                    <a:solidFill>
                      <a:schemeClr val="bg2"/>
                    </a:solidFill>
                    <a:latin typeface="Trebuchet MS" pitchFamily="34" charset="0"/>
                  </a:defRPr>
                </a:lvl3pPr>
                <a:lvl4pPr marL="1600200" indent="-228600">
                  <a:defRPr sz="2000" b="1">
                    <a:solidFill>
                      <a:schemeClr val="bg2"/>
                    </a:solidFill>
                    <a:latin typeface="Trebuchet MS" pitchFamily="34" charset="0"/>
                  </a:defRPr>
                </a:lvl4pPr>
                <a:lvl5pPr marL="2057400" indent="-228600">
                  <a:defRPr sz="2000" b="1">
                    <a:solidFill>
                      <a:schemeClr val="bg2"/>
                    </a:solidFill>
                    <a:latin typeface="Trebuchet MS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bg2"/>
                    </a:solidFill>
                    <a:latin typeface="Trebuchet MS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bg2"/>
                    </a:solidFill>
                    <a:latin typeface="Trebuchet MS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bg2"/>
                    </a:solidFill>
                    <a:latin typeface="Trebuchet MS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bg2"/>
                    </a:solidFill>
                    <a:latin typeface="Trebuchet MS" pitchFamily="34" charset="0"/>
                  </a:defRPr>
                </a:lvl9pPr>
              </a:lstStyle>
              <a:p>
                <a:r>
                  <a:rPr lang="en-US" sz="2400">
                    <a:solidFill>
                      <a:srgbClr val="000000"/>
                    </a:solidFill>
                    <a:latin typeface="Arial" pitchFamily="34" charset="0"/>
                  </a:rPr>
                  <a:t>2</a:t>
                </a:r>
              </a:p>
            </p:txBody>
          </p:sp>
          <p:sp>
            <p:nvSpPr>
              <p:cNvPr id="54295" name="TextBox 62"/>
              <p:cNvSpPr txBox="1">
                <a:spLocks noChangeArrowheads="1"/>
              </p:cNvSpPr>
              <p:nvPr/>
            </p:nvSpPr>
            <p:spPr bwMode="auto">
              <a:xfrm>
                <a:off x="2892403" y="727039"/>
                <a:ext cx="584207" cy="67596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000" b="1">
                    <a:solidFill>
                      <a:schemeClr val="bg2"/>
                    </a:solidFill>
                    <a:latin typeface="Trebuchet MS" pitchFamily="34" charset="0"/>
                  </a:defRPr>
                </a:lvl1pPr>
                <a:lvl2pPr marL="742950" indent="-285750">
                  <a:defRPr sz="2000" b="1">
                    <a:solidFill>
                      <a:schemeClr val="bg2"/>
                    </a:solidFill>
                    <a:latin typeface="Trebuchet MS" pitchFamily="34" charset="0"/>
                  </a:defRPr>
                </a:lvl2pPr>
                <a:lvl3pPr marL="1143000" indent="-228600">
                  <a:defRPr sz="2000" b="1">
                    <a:solidFill>
                      <a:schemeClr val="bg2"/>
                    </a:solidFill>
                    <a:latin typeface="Trebuchet MS" pitchFamily="34" charset="0"/>
                  </a:defRPr>
                </a:lvl3pPr>
                <a:lvl4pPr marL="1600200" indent="-228600">
                  <a:defRPr sz="2000" b="1">
                    <a:solidFill>
                      <a:schemeClr val="bg2"/>
                    </a:solidFill>
                    <a:latin typeface="Trebuchet MS" pitchFamily="34" charset="0"/>
                  </a:defRPr>
                </a:lvl4pPr>
                <a:lvl5pPr marL="2057400" indent="-228600">
                  <a:defRPr sz="2000" b="1">
                    <a:solidFill>
                      <a:schemeClr val="bg2"/>
                    </a:solidFill>
                    <a:latin typeface="Trebuchet MS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bg2"/>
                    </a:solidFill>
                    <a:latin typeface="Trebuchet MS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bg2"/>
                    </a:solidFill>
                    <a:latin typeface="Trebuchet MS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bg2"/>
                    </a:solidFill>
                    <a:latin typeface="Trebuchet MS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bg2"/>
                    </a:solidFill>
                    <a:latin typeface="Trebuchet MS" pitchFamily="34" charset="0"/>
                  </a:defRPr>
                </a:lvl9pPr>
              </a:lstStyle>
              <a:p>
                <a:r>
                  <a:rPr lang="en-US" sz="2400">
                    <a:solidFill>
                      <a:srgbClr val="000000"/>
                    </a:solidFill>
                    <a:latin typeface="Arial" pitchFamily="34" charset="0"/>
                  </a:rPr>
                  <a:t>3</a:t>
                </a:r>
              </a:p>
            </p:txBody>
          </p:sp>
        </p:grpSp>
        <p:cxnSp>
          <p:nvCxnSpPr>
            <p:cNvPr id="54291" name="Straight Arrow Connector 110"/>
            <p:cNvCxnSpPr>
              <a:cxnSpLocks noChangeShapeType="1"/>
            </p:cNvCxnSpPr>
            <p:nvPr/>
          </p:nvCxnSpPr>
          <p:spPr bwMode="auto">
            <a:xfrm>
              <a:off x="3878181" y="2916839"/>
              <a:ext cx="1059986" cy="2324"/>
            </a:xfrm>
            <a:prstGeom prst="straightConnector1">
              <a:avLst/>
            </a:prstGeom>
            <a:noFill/>
            <a:ln w="28575" algn="ctr">
              <a:solidFill>
                <a:srgbClr val="00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116" name="Down Arrow 115"/>
          <p:cNvSpPr>
            <a:spLocks noChangeArrowheads="1"/>
          </p:cNvSpPr>
          <p:nvPr/>
        </p:nvSpPr>
        <p:spPr bwMode="auto">
          <a:xfrm>
            <a:off x="1724025" y="196850"/>
            <a:ext cx="219075" cy="474662"/>
          </a:xfrm>
          <a:prstGeom prst="downArrow">
            <a:avLst>
              <a:gd name="adj1" fmla="val 50000"/>
              <a:gd name="adj2" fmla="val 50004"/>
            </a:avLst>
          </a:prstGeom>
          <a:solidFill>
            <a:srgbClr val="BBE0E3"/>
          </a:solidFill>
          <a:ln w="25400" algn="ctr">
            <a:solidFill>
              <a:srgbClr val="89A4A7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endParaRPr lang="de-DE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117" name="Down Arrow 116"/>
          <p:cNvSpPr>
            <a:spLocks noChangeArrowheads="1"/>
          </p:cNvSpPr>
          <p:nvPr/>
        </p:nvSpPr>
        <p:spPr bwMode="auto">
          <a:xfrm>
            <a:off x="4791075" y="233362"/>
            <a:ext cx="219075" cy="474663"/>
          </a:xfrm>
          <a:prstGeom prst="downArrow">
            <a:avLst>
              <a:gd name="adj1" fmla="val 50000"/>
              <a:gd name="adj2" fmla="val 50004"/>
            </a:avLst>
          </a:prstGeom>
          <a:solidFill>
            <a:srgbClr val="BBE0E3"/>
          </a:solidFill>
          <a:ln w="25400" algn="ctr">
            <a:solidFill>
              <a:srgbClr val="89A4A7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endParaRPr lang="de-DE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118" name="Down Arrow 117"/>
          <p:cNvSpPr>
            <a:spLocks noChangeArrowheads="1"/>
          </p:cNvSpPr>
          <p:nvPr/>
        </p:nvSpPr>
        <p:spPr bwMode="auto">
          <a:xfrm>
            <a:off x="7054850" y="269875"/>
            <a:ext cx="219075" cy="474662"/>
          </a:xfrm>
          <a:prstGeom prst="downArrow">
            <a:avLst>
              <a:gd name="adj1" fmla="val 50000"/>
              <a:gd name="adj2" fmla="val 50004"/>
            </a:avLst>
          </a:prstGeom>
          <a:solidFill>
            <a:srgbClr val="BBE0E3"/>
          </a:solidFill>
          <a:ln w="25400" algn="ctr">
            <a:solidFill>
              <a:srgbClr val="89A4A7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endParaRPr lang="de-DE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119" name="TextBox 75"/>
          <p:cNvSpPr txBox="1">
            <a:spLocks noChangeArrowheads="1"/>
          </p:cNvSpPr>
          <p:nvPr/>
        </p:nvSpPr>
        <p:spPr bwMode="auto">
          <a:xfrm>
            <a:off x="3914775" y="1292225"/>
            <a:ext cx="1350963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1800" dirty="0">
                <a:solidFill>
                  <a:srgbClr val="000000"/>
                </a:solidFill>
                <a:latin typeface="+mn-lt"/>
              </a:rPr>
              <a:t>Intensity</a:t>
            </a:r>
          </a:p>
        </p:txBody>
      </p:sp>
      <p:sp>
        <p:nvSpPr>
          <p:cNvPr id="120" name="Oval 119"/>
          <p:cNvSpPr>
            <a:spLocks noChangeArrowheads="1"/>
          </p:cNvSpPr>
          <p:nvPr/>
        </p:nvSpPr>
        <p:spPr bwMode="auto">
          <a:xfrm>
            <a:off x="1760538" y="890587"/>
            <a:ext cx="109537" cy="109538"/>
          </a:xfrm>
          <a:prstGeom prst="ellipse">
            <a:avLst/>
          </a:prstGeom>
          <a:solidFill>
            <a:srgbClr val="C00000"/>
          </a:solidFill>
          <a:ln w="25400" algn="ctr">
            <a:solidFill>
              <a:srgbClr val="C00000"/>
            </a:solidFill>
            <a:round/>
            <a:headEnd/>
            <a:tailEnd/>
          </a:ln>
        </p:spPr>
        <p:txBody>
          <a:bodyPr anchor="ctr"/>
          <a:lstStyle/>
          <a:p>
            <a:pPr algn="ctr"/>
            <a:endParaRPr lang="de-DE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121" name="Oval 120"/>
          <p:cNvSpPr>
            <a:spLocks noChangeArrowheads="1"/>
          </p:cNvSpPr>
          <p:nvPr/>
        </p:nvSpPr>
        <p:spPr bwMode="auto">
          <a:xfrm>
            <a:off x="4827588" y="890587"/>
            <a:ext cx="109537" cy="109538"/>
          </a:xfrm>
          <a:prstGeom prst="ellipse">
            <a:avLst/>
          </a:prstGeom>
          <a:solidFill>
            <a:srgbClr val="C00000"/>
          </a:solidFill>
          <a:ln w="25400" algn="ctr">
            <a:solidFill>
              <a:srgbClr val="C00000"/>
            </a:solidFill>
            <a:round/>
            <a:headEnd/>
            <a:tailEnd/>
          </a:ln>
        </p:spPr>
        <p:txBody>
          <a:bodyPr anchor="ctr"/>
          <a:lstStyle/>
          <a:p>
            <a:pPr algn="ctr"/>
            <a:endParaRPr lang="de-DE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122" name="Oval 121"/>
          <p:cNvSpPr>
            <a:spLocks noChangeArrowheads="1"/>
          </p:cNvSpPr>
          <p:nvPr/>
        </p:nvSpPr>
        <p:spPr bwMode="auto">
          <a:xfrm>
            <a:off x="7091363" y="890587"/>
            <a:ext cx="109537" cy="109538"/>
          </a:xfrm>
          <a:prstGeom prst="ellipse">
            <a:avLst/>
          </a:prstGeom>
          <a:solidFill>
            <a:srgbClr val="C00000"/>
          </a:solidFill>
          <a:ln w="25400" algn="ctr">
            <a:solidFill>
              <a:srgbClr val="C00000"/>
            </a:solidFill>
            <a:round/>
            <a:headEnd/>
            <a:tailEnd/>
          </a:ln>
        </p:spPr>
        <p:txBody>
          <a:bodyPr anchor="ctr"/>
          <a:lstStyle/>
          <a:p>
            <a:pPr algn="ctr"/>
            <a:endParaRPr lang="de-DE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DC490-98B8-074B-BB30-37775A2447EF}" type="slidenum">
              <a:rPr lang="en-US" smtClean="0"/>
              <a:pPr/>
              <a:t>41</a:t>
            </a:fld>
            <a:endParaRPr lang="en-US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2822575" y="5105400"/>
          <a:ext cx="3349625" cy="828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2" name="Equation" r:id="rId5" imgW="1638300" imgH="406400" progId="Equation.3">
                  <p:embed/>
                </p:oleObj>
              </mc:Choice>
              <mc:Fallback>
                <p:oleObj name="Equation" r:id="rId5" imgW="1638300" imgH="406400" progId="Equation.3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822575" y="5105400"/>
                        <a:ext cx="3349625" cy="828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71566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6" grpId="0" animBg="1"/>
      <p:bldP spid="117" grpId="0" animBg="1"/>
      <p:bldP spid="118" grpId="0" animBg="1"/>
      <p:bldP spid="120" grpId="0" animBg="1"/>
      <p:bldP spid="121" grpId="0" animBg="1"/>
      <p:bldP spid="122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charset="0"/>
              </a:rPr>
              <a:t>Clustering for Summarization</a:t>
            </a:r>
          </a:p>
        </p:txBody>
      </p:sp>
      <p:sp>
        <p:nvSpPr>
          <p:cNvPr id="1028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dirty="0">
                <a:latin typeface="Calibri" charset="0"/>
              </a:rPr>
              <a:t>	Goal: cluster to minimize variance in data given clusters</a:t>
            </a:r>
          </a:p>
          <a:p>
            <a:pPr lvl="1"/>
            <a:r>
              <a:rPr lang="en-US" dirty="0">
                <a:latin typeface="Calibri" charset="0"/>
              </a:rPr>
              <a:t>Preserve information</a:t>
            </a:r>
          </a:p>
        </p:txBody>
      </p:sp>
      <p:sp>
        <p:nvSpPr>
          <p:cNvPr id="1029" name="TextBox 4"/>
          <p:cNvSpPr txBox="1">
            <a:spLocks noChangeArrowheads="1"/>
          </p:cNvSpPr>
          <p:nvPr/>
        </p:nvSpPr>
        <p:spPr bwMode="auto">
          <a:xfrm>
            <a:off x="5008563" y="4959821"/>
            <a:ext cx="285332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000000"/>
                </a:solidFill>
              </a:rPr>
              <a:t>Whether      is assigned to</a:t>
            </a:r>
            <a:endParaRPr lang="en-US" baseline="-25000" dirty="0">
              <a:solidFill>
                <a:srgbClr val="000000"/>
              </a:solidFill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rot="16200000" flipV="1">
            <a:off x="5067300" y="4693121"/>
            <a:ext cx="381000" cy="1524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rot="5400000">
            <a:off x="5389343" y="3729221"/>
            <a:ext cx="457200" cy="2286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2" name="TextBox 9"/>
          <p:cNvSpPr txBox="1">
            <a:spLocks noChangeArrowheads="1"/>
          </p:cNvSpPr>
          <p:nvPr/>
        </p:nvSpPr>
        <p:spPr bwMode="auto">
          <a:xfrm>
            <a:off x="4398963" y="3276600"/>
            <a:ext cx="162083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000000"/>
                </a:solidFill>
              </a:rPr>
              <a:t>Cluster center</a:t>
            </a:r>
          </a:p>
        </p:txBody>
      </p:sp>
      <p:sp>
        <p:nvSpPr>
          <p:cNvPr id="1033" name="TextBox 10"/>
          <p:cNvSpPr txBox="1">
            <a:spLocks noChangeArrowheads="1"/>
          </p:cNvSpPr>
          <p:nvPr/>
        </p:nvSpPr>
        <p:spPr bwMode="auto">
          <a:xfrm>
            <a:off x="6125112" y="3276600"/>
            <a:ext cx="67151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000000"/>
                </a:solidFill>
              </a:rPr>
              <a:t>Data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rot="5400000">
            <a:off x="5905500" y="3750379"/>
            <a:ext cx="457200" cy="2286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5"/>
          <p:cNvSpPr txBox="1">
            <a:spLocks noChangeArrowheads="1"/>
          </p:cNvSpPr>
          <p:nvPr/>
        </p:nvSpPr>
        <p:spPr bwMode="auto">
          <a:xfrm>
            <a:off x="6972300" y="6488113"/>
            <a:ext cx="21717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ea typeface="+mn-ea"/>
              </a:rPr>
              <a:t>Slide: Derek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  <a:ea typeface="+mn-ea"/>
              </a:rPr>
              <a:t>Hoiem</a:t>
            </a:r>
            <a:endParaRPr lang="en-US" dirty="0">
              <a:solidFill>
                <a:schemeClr val="bg1">
                  <a:lumMod val="65000"/>
                </a:schemeClr>
              </a:solidFill>
              <a:ea typeface="+mn-ea"/>
            </a:endParaRPr>
          </a:p>
        </p:txBody>
      </p:sp>
      <p:graphicFrame>
        <p:nvGraphicFramePr>
          <p:cNvPr id="13" name="Object 12"/>
          <p:cNvGraphicFramePr>
            <a:graphicFrameLocks noChangeAspect="1"/>
          </p:cNvGraphicFramePr>
          <p:nvPr>
            <p:extLst/>
          </p:nvPr>
        </p:nvGraphicFramePr>
        <p:xfrm>
          <a:off x="1969832" y="3810471"/>
          <a:ext cx="4491037" cy="985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78" name="Equation" r:id="rId3" imgW="2197100" imgH="482600" progId="Equation.3">
                  <p:embed/>
                </p:oleObj>
              </mc:Choice>
              <mc:Fallback>
                <p:oleObj name="Equation" r:id="rId3" imgW="2197100" imgH="482600" progId="Equation.3">
                  <p:embed/>
                  <p:pic>
                    <p:nvPicPr>
                      <p:cNvPr id="13" name="Object 1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969832" y="3810471"/>
                        <a:ext cx="4491037" cy="9858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/>
          <p:cNvGraphicFramePr>
            <a:graphicFrameLocks noChangeAspect="1"/>
          </p:cNvGraphicFramePr>
          <p:nvPr>
            <p:extLst/>
          </p:nvPr>
        </p:nvGraphicFramePr>
        <p:xfrm>
          <a:off x="5993134" y="4948708"/>
          <a:ext cx="331466" cy="4589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79" name="Equation" r:id="rId5" imgW="165100" imgH="228600" progId="Equation.3">
                  <p:embed/>
                </p:oleObj>
              </mc:Choice>
              <mc:Fallback>
                <p:oleObj name="Equation" r:id="rId5" imgW="165100" imgH="228600" progId="Equation.3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993134" y="4948708"/>
                        <a:ext cx="331466" cy="45895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/>
          <p:cNvGraphicFramePr>
            <a:graphicFrameLocks noChangeAspect="1"/>
          </p:cNvGraphicFramePr>
          <p:nvPr>
            <p:extLst/>
          </p:nvPr>
        </p:nvGraphicFramePr>
        <p:xfrm>
          <a:off x="7797800" y="4961408"/>
          <a:ext cx="280988" cy="433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80" name="Equation" r:id="rId7" imgW="139700" imgH="215900" progId="Equation.3">
                  <p:embed/>
                </p:oleObj>
              </mc:Choice>
              <mc:Fallback>
                <p:oleObj name="Equation" r:id="rId7" imgW="139700" imgH="215900" progId="Equation.3">
                  <p:embed/>
                  <p:pic>
                    <p:nvPicPr>
                      <p:cNvPr id="16" name="Object 15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797800" y="4961408"/>
                        <a:ext cx="280988" cy="4333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DC490-98B8-074B-BB30-37775A2447EF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095590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Clustering</a:t>
            </a:r>
            <a:endParaRPr lang="de-C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4525963"/>
          </a:xfrm>
        </p:spPr>
        <p:txBody>
          <a:bodyPr>
            <a:normAutofit/>
          </a:bodyPr>
          <a:lstStyle/>
          <a:p>
            <a:r>
              <a:rPr lang="en-US" sz="2800" dirty="0"/>
              <a:t>With this objective, it is a “chicken and egg” problem:</a:t>
            </a:r>
          </a:p>
          <a:p>
            <a:pPr lvl="1"/>
            <a:r>
              <a:rPr lang="en-US" sz="2400" dirty="0"/>
              <a:t>If we knew the </a:t>
            </a:r>
            <a:r>
              <a:rPr lang="en-US" sz="2400" i="1" dirty="0"/>
              <a:t>cluster centers</a:t>
            </a:r>
            <a:r>
              <a:rPr lang="en-US" sz="2400" dirty="0"/>
              <a:t>, we could allocate points to groups by assigning each to its closest center.</a:t>
            </a:r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pPr lvl="1"/>
            <a:r>
              <a:rPr lang="en-US" sz="2400" dirty="0"/>
              <a:t>If we knew the </a:t>
            </a:r>
            <a:r>
              <a:rPr lang="en-US" sz="2400" i="1" dirty="0"/>
              <a:t>group memberships</a:t>
            </a:r>
            <a:r>
              <a:rPr lang="en-US" sz="2400" dirty="0"/>
              <a:t>, we could get the centers by computing the mean per group.</a:t>
            </a:r>
          </a:p>
          <a:p>
            <a:pPr lvl="1"/>
            <a:endParaRPr lang="en-US" sz="2400" dirty="0"/>
          </a:p>
          <a:p>
            <a:endParaRPr lang="de-CH" sz="2800" dirty="0"/>
          </a:p>
        </p:txBody>
      </p:sp>
      <p:grpSp>
        <p:nvGrpSpPr>
          <p:cNvPr id="55302" name="Group 58"/>
          <p:cNvGrpSpPr>
            <a:grpSpLocks/>
          </p:cNvGrpSpPr>
          <p:nvPr/>
        </p:nvGrpSpPr>
        <p:grpSpPr bwMode="auto">
          <a:xfrm>
            <a:off x="847725" y="3103562"/>
            <a:ext cx="7667625" cy="182563"/>
            <a:chOff x="847674" y="5692806"/>
            <a:chExt cx="7667730" cy="182565"/>
          </a:xfrm>
        </p:grpSpPr>
        <p:cxnSp>
          <p:nvCxnSpPr>
            <p:cNvPr id="55356" name="Straight Connector 52"/>
            <p:cNvCxnSpPr>
              <a:cxnSpLocks noChangeShapeType="1"/>
            </p:cNvCxnSpPr>
            <p:nvPr/>
          </p:nvCxnSpPr>
          <p:spPr bwMode="auto">
            <a:xfrm>
              <a:off x="847674" y="5802345"/>
              <a:ext cx="7667730" cy="1588"/>
            </a:xfrm>
            <a:prstGeom prst="line">
              <a:avLst/>
            </a:prstGeom>
            <a:noFill/>
            <a:ln w="28575" algn="ctr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sp>
          <p:nvSpPr>
            <p:cNvPr id="55357" name="Oval 53"/>
            <p:cNvSpPr>
              <a:spLocks noChangeArrowheads="1"/>
            </p:cNvSpPr>
            <p:nvPr/>
          </p:nvSpPr>
          <p:spPr bwMode="auto">
            <a:xfrm>
              <a:off x="1650960" y="5692806"/>
              <a:ext cx="182566" cy="182565"/>
            </a:xfrm>
            <a:prstGeom prst="ellipse">
              <a:avLst/>
            </a:prstGeom>
            <a:solidFill>
              <a:srgbClr val="000000"/>
            </a:solidFill>
            <a:ln w="25400" algn="ctr">
              <a:solidFill>
                <a:srgbClr val="89A4A7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>
                <a:solidFill>
                  <a:srgbClr val="FFFFFF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5358" name="Oval 54"/>
            <p:cNvSpPr>
              <a:spLocks noChangeArrowheads="1"/>
            </p:cNvSpPr>
            <p:nvPr/>
          </p:nvSpPr>
          <p:spPr bwMode="auto">
            <a:xfrm>
              <a:off x="1803362" y="5692806"/>
              <a:ext cx="182566" cy="182565"/>
            </a:xfrm>
            <a:prstGeom prst="ellipse">
              <a:avLst/>
            </a:prstGeom>
            <a:solidFill>
              <a:srgbClr val="000000"/>
            </a:solidFill>
            <a:ln w="25400" algn="ctr">
              <a:solidFill>
                <a:srgbClr val="89A4A7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>
                <a:solidFill>
                  <a:srgbClr val="FFFFFF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5359" name="Oval 55"/>
            <p:cNvSpPr>
              <a:spLocks noChangeArrowheads="1"/>
            </p:cNvSpPr>
            <p:nvPr/>
          </p:nvSpPr>
          <p:spPr bwMode="auto">
            <a:xfrm>
              <a:off x="1504908" y="5692806"/>
              <a:ext cx="182566" cy="182565"/>
            </a:xfrm>
            <a:prstGeom prst="ellipse">
              <a:avLst/>
            </a:prstGeom>
            <a:solidFill>
              <a:srgbClr val="000000"/>
            </a:solidFill>
            <a:ln w="25400" algn="ctr">
              <a:solidFill>
                <a:srgbClr val="89A4A7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>
                <a:solidFill>
                  <a:srgbClr val="FFFFFF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5360" name="Oval 56"/>
            <p:cNvSpPr>
              <a:spLocks noChangeArrowheads="1"/>
            </p:cNvSpPr>
            <p:nvPr/>
          </p:nvSpPr>
          <p:spPr bwMode="auto">
            <a:xfrm>
              <a:off x="1943064" y="5692806"/>
              <a:ext cx="182566" cy="182565"/>
            </a:xfrm>
            <a:prstGeom prst="ellipse">
              <a:avLst/>
            </a:prstGeom>
            <a:solidFill>
              <a:srgbClr val="000000"/>
            </a:solidFill>
            <a:ln w="25400" algn="ctr">
              <a:solidFill>
                <a:srgbClr val="89A4A7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>
                <a:solidFill>
                  <a:srgbClr val="FFFFFF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5361" name="Oval 57"/>
            <p:cNvSpPr>
              <a:spLocks noChangeArrowheads="1"/>
            </p:cNvSpPr>
            <p:nvPr/>
          </p:nvSpPr>
          <p:spPr bwMode="auto">
            <a:xfrm>
              <a:off x="4389436" y="5692806"/>
              <a:ext cx="182564" cy="182565"/>
            </a:xfrm>
            <a:prstGeom prst="ellipse">
              <a:avLst/>
            </a:prstGeom>
            <a:solidFill>
              <a:srgbClr val="000000"/>
            </a:solidFill>
            <a:ln w="25400" algn="ctr">
              <a:solidFill>
                <a:srgbClr val="89A4A7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>
                <a:solidFill>
                  <a:srgbClr val="FFFFFF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5362" name="Oval 58"/>
            <p:cNvSpPr>
              <a:spLocks noChangeArrowheads="1"/>
            </p:cNvSpPr>
            <p:nvPr/>
          </p:nvSpPr>
          <p:spPr bwMode="auto">
            <a:xfrm>
              <a:off x="4535488" y="5692806"/>
              <a:ext cx="182564" cy="182565"/>
            </a:xfrm>
            <a:prstGeom prst="ellipse">
              <a:avLst/>
            </a:prstGeom>
            <a:solidFill>
              <a:srgbClr val="000000"/>
            </a:solidFill>
            <a:ln w="25400" algn="ctr">
              <a:solidFill>
                <a:srgbClr val="89A4A7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>
                <a:solidFill>
                  <a:srgbClr val="FFFFFF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5363" name="Oval 59"/>
            <p:cNvSpPr>
              <a:spLocks noChangeArrowheads="1"/>
            </p:cNvSpPr>
            <p:nvPr/>
          </p:nvSpPr>
          <p:spPr bwMode="auto">
            <a:xfrm>
              <a:off x="4681540" y="5692806"/>
              <a:ext cx="182564" cy="182565"/>
            </a:xfrm>
            <a:prstGeom prst="ellipse">
              <a:avLst/>
            </a:prstGeom>
            <a:solidFill>
              <a:srgbClr val="000000"/>
            </a:solidFill>
            <a:ln w="25400" algn="ctr">
              <a:solidFill>
                <a:srgbClr val="89A4A7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>
                <a:solidFill>
                  <a:srgbClr val="FFFFFF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5364" name="Oval 60"/>
            <p:cNvSpPr>
              <a:spLocks noChangeArrowheads="1"/>
            </p:cNvSpPr>
            <p:nvPr/>
          </p:nvSpPr>
          <p:spPr bwMode="auto">
            <a:xfrm>
              <a:off x="4718052" y="5692806"/>
              <a:ext cx="182566" cy="182565"/>
            </a:xfrm>
            <a:prstGeom prst="ellipse">
              <a:avLst/>
            </a:prstGeom>
            <a:solidFill>
              <a:srgbClr val="000000"/>
            </a:solidFill>
            <a:ln w="25400" algn="ctr">
              <a:solidFill>
                <a:srgbClr val="89A4A7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>
                <a:solidFill>
                  <a:srgbClr val="FFFFFF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5365" name="Oval 61"/>
            <p:cNvSpPr>
              <a:spLocks noChangeArrowheads="1"/>
            </p:cNvSpPr>
            <p:nvPr/>
          </p:nvSpPr>
          <p:spPr bwMode="auto">
            <a:xfrm>
              <a:off x="4864104" y="5692806"/>
              <a:ext cx="182566" cy="182565"/>
            </a:xfrm>
            <a:prstGeom prst="ellipse">
              <a:avLst/>
            </a:prstGeom>
            <a:solidFill>
              <a:srgbClr val="000000"/>
            </a:solidFill>
            <a:ln w="25400" algn="ctr">
              <a:solidFill>
                <a:srgbClr val="89A4A7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>
                <a:solidFill>
                  <a:srgbClr val="FFFFFF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5366" name="Oval 62"/>
            <p:cNvSpPr>
              <a:spLocks noChangeArrowheads="1"/>
            </p:cNvSpPr>
            <p:nvPr/>
          </p:nvSpPr>
          <p:spPr bwMode="auto">
            <a:xfrm>
              <a:off x="5010156" y="5692806"/>
              <a:ext cx="182566" cy="182565"/>
            </a:xfrm>
            <a:prstGeom prst="ellipse">
              <a:avLst/>
            </a:prstGeom>
            <a:solidFill>
              <a:srgbClr val="000000"/>
            </a:solidFill>
            <a:ln w="25400" algn="ctr">
              <a:solidFill>
                <a:srgbClr val="89A4A7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>
                <a:solidFill>
                  <a:srgbClr val="FFFFFF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5367" name="Oval 63"/>
            <p:cNvSpPr>
              <a:spLocks noChangeArrowheads="1"/>
            </p:cNvSpPr>
            <p:nvPr/>
          </p:nvSpPr>
          <p:spPr bwMode="auto">
            <a:xfrm>
              <a:off x="4864104" y="5692806"/>
              <a:ext cx="182566" cy="182565"/>
            </a:xfrm>
            <a:prstGeom prst="ellipse">
              <a:avLst/>
            </a:prstGeom>
            <a:solidFill>
              <a:srgbClr val="000000"/>
            </a:solidFill>
            <a:ln w="25400" algn="ctr">
              <a:solidFill>
                <a:srgbClr val="89A4A7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>
                <a:solidFill>
                  <a:srgbClr val="FFFFFF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5368" name="Oval 64"/>
            <p:cNvSpPr>
              <a:spLocks noChangeArrowheads="1"/>
            </p:cNvSpPr>
            <p:nvPr/>
          </p:nvSpPr>
          <p:spPr bwMode="auto">
            <a:xfrm>
              <a:off x="4900618" y="5692806"/>
              <a:ext cx="182564" cy="182565"/>
            </a:xfrm>
            <a:prstGeom prst="ellipse">
              <a:avLst/>
            </a:prstGeom>
            <a:solidFill>
              <a:srgbClr val="000000"/>
            </a:solidFill>
            <a:ln w="25400" algn="ctr">
              <a:solidFill>
                <a:srgbClr val="89A4A7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>
                <a:solidFill>
                  <a:srgbClr val="FFFFFF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5369" name="Oval 65"/>
            <p:cNvSpPr>
              <a:spLocks noChangeArrowheads="1"/>
            </p:cNvSpPr>
            <p:nvPr/>
          </p:nvSpPr>
          <p:spPr bwMode="auto">
            <a:xfrm>
              <a:off x="5046670" y="5692806"/>
              <a:ext cx="182564" cy="182565"/>
            </a:xfrm>
            <a:prstGeom prst="ellipse">
              <a:avLst/>
            </a:prstGeom>
            <a:solidFill>
              <a:srgbClr val="000000"/>
            </a:solidFill>
            <a:ln w="25400" algn="ctr">
              <a:solidFill>
                <a:srgbClr val="89A4A7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>
                <a:solidFill>
                  <a:srgbClr val="FFFFFF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5370" name="Oval 66"/>
            <p:cNvSpPr>
              <a:spLocks noChangeArrowheads="1"/>
            </p:cNvSpPr>
            <p:nvPr/>
          </p:nvSpPr>
          <p:spPr bwMode="auto">
            <a:xfrm>
              <a:off x="5192722" y="5692806"/>
              <a:ext cx="182564" cy="182565"/>
            </a:xfrm>
            <a:prstGeom prst="ellipse">
              <a:avLst/>
            </a:prstGeom>
            <a:solidFill>
              <a:srgbClr val="000000"/>
            </a:solidFill>
            <a:ln w="25400" algn="ctr">
              <a:solidFill>
                <a:srgbClr val="89A4A7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>
                <a:solidFill>
                  <a:srgbClr val="FFFFFF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5371" name="Oval 67"/>
            <p:cNvSpPr>
              <a:spLocks noChangeArrowheads="1"/>
            </p:cNvSpPr>
            <p:nvPr/>
          </p:nvSpPr>
          <p:spPr bwMode="auto">
            <a:xfrm>
              <a:off x="1870038" y="5692806"/>
              <a:ext cx="182566" cy="182565"/>
            </a:xfrm>
            <a:prstGeom prst="ellipse">
              <a:avLst/>
            </a:prstGeom>
            <a:solidFill>
              <a:srgbClr val="000000"/>
            </a:solidFill>
            <a:ln w="25400" algn="ctr">
              <a:solidFill>
                <a:srgbClr val="89A4A7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>
                <a:solidFill>
                  <a:srgbClr val="FFFFFF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5372" name="Oval 68"/>
            <p:cNvSpPr>
              <a:spLocks noChangeArrowheads="1"/>
            </p:cNvSpPr>
            <p:nvPr/>
          </p:nvSpPr>
          <p:spPr bwMode="auto">
            <a:xfrm>
              <a:off x="1906552" y="5692806"/>
              <a:ext cx="182564" cy="182565"/>
            </a:xfrm>
            <a:prstGeom prst="ellipse">
              <a:avLst/>
            </a:prstGeom>
            <a:solidFill>
              <a:srgbClr val="000000"/>
            </a:solidFill>
            <a:ln w="25400" algn="ctr">
              <a:solidFill>
                <a:srgbClr val="89A4A7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>
                <a:solidFill>
                  <a:srgbClr val="FFFFFF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5373" name="Oval 69"/>
            <p:cNvSpPr>
              <a:spLocks noChangeArrowheads="1"/>
            </p:cNvSpPr>
            <p:nvPr/>
          </p:nvSpPr>
          <p:spPr bwMode="auto">
            <a:xfrm>
              <a:off x="2052604" y="5692806"/>
              <a:ext cx="182564" cy="182565"/>
            </a:xfrm>
            <a:prstGeom prst="ellipse">
              <a:avLst/>
            </a:prstGeom>
            <a:solidFill>
              <a:srgbClr val="000000"/>
            </a:solidFill>
            <a:ln w="25400" algn="ctr">
              <a:solidFill>
                <a:srgbClr val="89A4A7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>
                <a:solidFill>
                  <a:srgbClr val="FFFFFF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5374" name="Oval 70"/>
            <p:cNvSpPr>
              <a:spLocks noChangeArrowheads="1"/>
            </p:cNvSpPr>
            <p:nvPr/>
          </p:nvSpPr>
          <p:spPr bwMode="auto">
            <a:xfrm>
              <a:off x="6142060" y="5692806"/>
              <a:ext cx="182564" cy="182565"/>
            </a:xfrm>
            <a:prstGeom prst="ellipse">
              <a:avLst/>
            </a:prstGeom>
            <a:solidFill>
              <a:srgbClr val="000000"/>
            </a:solidFill>
            <a:ln w="25400" algn="ctr">
              <a:solidFill>
                <a:srgbClr val="89A4A7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>
                <a:solidFill>
                  <a:srgbClr val="FFFFFF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5375" name="Oval 71"/>
            <p:cNvSpPr>
              <a:spLocks noChangeArrowheads="1"/>
            </p:cNvSpPr>
            <p:nvPr/>
          </p:nvSpPr>
          <p:spPr bwMode="auto">
            <a:xfrm>
              <a:off x="6178572" y="5692806"/>
              <a:ext cx="182566" cy="182565"/>
            </a:xfrm>
            <a:prstGeom prst="ellipse">
              <a:avLst/>
            </a:prstGeom>
            <a:solidFill>
              <a:srgbClr val="000000"/>
            </a:solidFill>
            <a:ln w="25400" algn="ctr">
              <a:solidFill>
                <a:srgbClr val="89A4A7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>
                <a:solidFill>
                  <a:srgbClr val="FFFFFF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5376" name="Oval 72"/>
            <p:cNvSpPr>
              <a:spLocks noChangeArrowheads="1"/>
            </p:cNvSpPr>
            <p:nvPr/>
          </p:nvSpPr>
          <p:spPr bwMode="auto">
            <a:xfrm>
              <a:off x="6324624" y="5692806"/>
              <a:ext cx="182566" cy="182565"/>
            </a:xfrm>
            <a:prstGeom prst="ellipse">
              <a:avLst/>
            </a:prstGeom>
            <a:solidFill>
              <a:srgbClr val="000000"/>
            </a:solidFill>
            <a:ln w="25400" algn="ctr">
              <a:solidFill>
                <a:srgbClr val="89A4A7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>
                <a:solidFill>
                  <a:srgbClr val="FFFFFF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5377" name="Oval 73"/>
            <p:cNvSpPr>
              <a:spLocks noChangeArrowheads="1"/>
            </p:cNvSpPr>
            <p:nvPr/>
          </p:nvSpPr>
          <p:spPr bwMode="auto">
            <a:xfrm>
              <a:off x="6397650" y="5692806"/>
              <a:ext cx="182566" cy="182565"/>
            </a:xfrm>
            <a:prstGeom prst="ellipse">
              <a:avLst/>
            </a:prstGeom>
            <a:solidFill>
              <a:srgbClr val="000000"/>
            </a:solidFill>
            <a:ln w="25400" algn="ctr">
              <a:solidFill>
                <a:srgbClr val="89A4A7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>
                <a:solidFill>
                  <a:srgbClr val="FFFFFF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5378" name="Oval 74"/>
            <p:cNvSpPr>
              <a:spLocks noChangeArrowheads="1"/>
            </p:cNvSpPr>
            <p:nvPr/>
          </p:nvSpPr>
          <p:spPr bwMode="auto">
            <a:xfrm>
              <a:off x="6434164" y="5692806"/>
              <a:ext cx="182564" cy="182565"/>
            </a:xfrm>
            <a:prstGeom prst="ellipse">
              <a:avLst/>
            </a:prstGeom>
            <a:solidFill>
              <a:srgbClr val="000000"/>
            </a:solidFill>
            <a:ln w="25400" algn="ctr">
              <a:solidFill>
                <a:srgbClr val="89A4A7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>
                <a:solidFill>
                  <a:srgbClr val="FFFFFF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5379" name="Oval 75"/>
            <p:cNvSpPr>
              <a:spLocks noChangeArrowheads="1"/>
            </p:cNvSpPr>
            <p:nvPr/>
          </p:nvSpPr>
          <p:spPr bwMode="auto">
            <a:xfrm>
              <a:off x="6580216" y="5692806"/>
              <a:ext cx="182564" cy="182565"/>
            </a:xfrm>
            <a:prstGeom prst="ellipse">
              <a:avLst/>
            </a:prstGeom>
            <a:solidFill>
              <a:srgbClr val="000000"/>
            </a:solidFill>
            <a:ln w="25400" algn="ctr">
              <a:solidFill>
                <a:srgbClr val="89A4A7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>
                <a:solidFill>
                  <a:srgbClr val="FFFFFF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5380" name="Oval 76"/>
            <p:cNvSpPr>
              <a:spLocks noChangeArrowheads="1"/>
            </p:cNvSpPr>
            <p:nvPr/>
          </p:nvSpPr>
          <p:spPr bwMode="auto">
            <a:xfrm>
              <a:off x="5010156" y="5692806"/>
              <a:ext cx="182566" cy="182565"/>
            </a:xfrm>
            <a:prstGeom prst="ellipse">
              <a:avLst/>
            </a:prstGeom>
            <a:solidFill>
              <a:srgbClr val="000000"/>
            </a:solidFill>
            <a:ln w="25400" algn="ctr">
              <a:solidFill>
                <a:srgbClr val="89A4A7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>
                <a:solidFill>
                  <a:srgbClr val="FFFFFF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5381" name="Oval 77"/>
            <p:cNvSpPr>
              <a:spLocks noChangeArrowheads="1"/>
            </p:cNvSpPr>
            <p:nvPr/>
          </p:nvSpPr>
          <p:spPr bwMode="auto">
            <a:xfrm>
              <a:off x="5046670" y="5692806"/>
              <a:ext cx="182564" cy="182565"/>
            </a:xfrm>
            <a:prstGeom prst="ellipse">
              <a:avLst/>
            </a:prstGeom>
            <a:solidFill>
              <a:srgbClr val="000000"/>
            </a:solidFill>
            <a:ln w="25400" algn="ctr">
              <a:solidFill>
                <a:srgbClr val="89A4A7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>
                <a:solidFill>
                  <a:srgbClr val="FFFFFF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5382" name="Oval 78"/>
            <p:cNvSpPr>
              <a:spLocks noChangeArrowheads="1"/>
            </p:cNvSpPr>
            <p:nvPr/>
          </p:nvSpPr>
          <p:spPr bwMode="auto">
            <a:xfrm>
              <a:off x="5192722" y="5692806"/>
              <a:ext cx="182564" cy="182565"/>
            </a:xfrm>
            <a:prstGeom prst="ellipse">
              <a:avLst/>
            </a:prstGeom>
            <a:solidFill>
              <a:srgbClr val="000000"/>
            </a:solidFill>
            <a:ln w="25400" algn="ctr">
              <a:solidFill>
                <a:srgbClr val="89A4A7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>
                <a:solidFill>
                  <a:srgbClr val="FFFFFF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5383" name="Oval 79"/>
            <p:cNvSpPr>
              <a:spLocks noChangeArrowheads="1"/>
            </p:cNvSpPr>
            <p:nvPr/>
          </p:nvSpPr>
          <p:spPr bwMode="auto">
            <a:xfrm>
              <a:off x="5265748" y="5692806"/>
              <a:ext cx="182564" cy="182565"/>
            </a:xfrm>
            <a:prstGeom prst="ellipse">
              <a:avLst/>
            </a:prstGeom>
            <a:solidFill>
              <a:srgbClr val="000000"/>
            </a:solidFill>
            <a:ln w="25400" algn="ctr">
              <a:solidFill>
                <a:srgbClr val="89A4A7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>
                <a:solidFill>
                  <a:srgbClr val="FFFFFF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5384" name="Oval 80"/>
            <p:cNvSpPr>
              <a:spLocks noChangeArrowheads="1"/>
            </p:cNvSpPr>
            <p:nvPr/>
          </p:nvSpPr>
          <p:spPr bwMode="auto">
            <a:xfrm>
              <a:off x="5302260" y="5692806"/>
              <a:ext cx="182566" cy="182565"/>
            </a:xfrm>
            <a:prstGeom prst="ellipse">
              <a:avLst/>
            </a:prstGeom>
            <a:solidFill>
              <a:srgbClr val="000000"/>
            </a:solidFill>
            <a:ln w="25400" algn="ctr">
              <a:solidFill>
                <a:srgbClr val="89A4A7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>
                <a:solidFill>
                  <a:srgbClr val="FFFFFF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5385" name="Oval 81"/>
            <p:cNvSpPr>
              <a:spLocks noChangeArrowheads="1"/>
            </p:cNvSpPr>
            <p:nvPr/>
          </p:nvSpPr>
          <p:spPr bwMode="auto">
            <a:xfrm>
              <a:off x="5448312" y="5692806"/>
              <a:ext cx="182566" cy="182565"/>
            </a:xfrm>
            <a:prstGeom prst="ellipse">
              <a:avLst/>
            </a:prstGeom>
            <a:solidFill>
              <a:srgbClr val="000000"/>
            </a:solidFill>
            <a:ln w="25400" algn="ctr">
              <a:solidFill>
                <a:srgbClr val="89A4A7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>
                <a:solidFill>
                  <a:srgbClr val="FFFFFF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5386" name="Oval 82"/>
            <p:cNvSpPr>
              <a:spLocks noChangeArrowheads="1"/>
            </p:cNvSpPr>
            <p:nvPr/>
          </p:nvSpPr>
          <p:spPr bwMode="auto">
            <a:xfrm>
              <a:off x="5740416" y="5692806"/>
              <a:ext cx="182566" cy="182565"/>
            </a:xfrm>
            <a:prstGeom prst="ellipse">
              <a:avLst/>
            </a:prstGeom>
            <a:solidFill>
              <a:srgbClr val="000000"/>
            </a:solidFill>
            <a:ln w="25400" algn="ctr">
              <a:solidFill>
                <a:srgbClr val="89A4A7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>
                <a:solidFill>
                  <a:srgbClr val="FFFFFF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5387" name="Oval 83"/>
            <p:cNvSpPr>
              <a:spLocks noChangeArrowheads="1"/>
            </p:cNvSpPr>
            <p:nvPr/>
          </p:nvSpPr>
          <p:spPr bwMode="auto">
            <a:xfrm>
              <a:off x="6689754" y="5692806"/>
              <a:ext cx="182566" cy="182565"/>
            </a:xfrm>
            <a:prstGeom prst="ellipse">
              <a:avLst/>
            </a:prstGeom>
            <a:solidFill>
              <a:srgbClr val="000000"/>
            </a:solidFill>
            <a:ln w="25400" algn="ctr">
              <a:solidFill>
                <a:srgbClr val="89A4A7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>
                <a:solidFill>
                  <a:srgbClr val="FFFFFF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5388" name="Oval 84"/>
            <p:cNvSpPr>
              <a:spLocks noChangeArrowheads="1"/>
            </p:cNvSpPr>
            <p:nvPr/>
          </p:nvSpPr>
          <p:spPr bwMode="auto">
            <a:xfrm>
              <a:off x="6726268" y="5692806"/>
              <a:ext cx="182564" cy="182565"/>
            </a:xfrm>
            <a:prstGeom prst="ellipse">
              <a:avLst/>
            </a:prstGeom>
            <a:solidFill>
              <a:srgbClr val="000000"/>
            </a:solidFill>
            <a:ln w="25400" algn="ctr">
              <a:solidFill>
                <a:srgbClr val="89A4A7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>
                <a:solidFill>
                  <a:srgbClr val="FFFFFF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5389" name="Oval 85"/>
            <p:cNvSpPr>
              <a:spLocks noChangeArrowheads="1"/>
            </p:cNvSpPr>
            <p:nvPr/>
          </p:nvSpPr>
          <p:spPr bwMode="auto">
            <a:xfrm>
              <a:off x="6872320" y="5692806"/>
              <a:ext cx="182564" cy="182565"/>
            </a:xfrm>
            <a:prstGeom prst="ellipse">
              <a:avLst/>
            </a:prstGeom>
            <a:solidFill>
              <a:srgbClr val="000000"/>
            </a:solidFill>
            <a:ln w="25400" algn="ctr">
              <a:solidFill>
                <a:srgbClr val="89A4A7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>
                <a:solidFill>
                  <a:srgbClr val="FFFFFF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5390" name="Oval 86"/>
            <p:cNvSpPr>
              <a:spLocks noChangeArrowheads="1"/>
            </p:cNvSpPr>
            <p:nvPr/>
          </p:nvSpPr>
          <p:spPr bwMode="auto">
            <a:xfrm>
              <a:off x="6908832" y="5692806"/>
              <a:ext cx="182566" cy="182565"/>
            </a:xfrm>
            <a:prstGeom prst="ellipse">
              <a:avLst/>
            </a:prstGeom>
            <a:solidFill>
              <a:srgbClr val="000000"/>
            </a:solidFill>
            <a:ln w="25400" algn="ctr">
              <a:solidFill>
                <a:srgbClr val="89A4A7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>
                <a:solidFill>
                  <a:srgbClr val="FFFFFF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5391" name="Oval 87"/>
            <p:cNvSpPr>
              <a:spLocks noChangeArrowheads="1"/>
            </p:cNvSpPr>
            <p:nvPr/>
          </p:nvSpPr>
          <p:spPr bwMode="auto">
            <a:xfrm>
              <a:off x="6945346" y="5692806"/>
              <a:ext cx="182564" cy="182565"/>
            </a:xfrm>
            <a:prstGeom prst="ellipse">
              <a:avLst/>
            </a:prstGeom>
            <a:solidFill>
              <a:srgbClr val="000000"/>
            </a:solidFill>
            <a:ln w="25400" algn="ctr">
              <a:solidFill>
                <a:srgbClr val="89A4A7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>
                <a:solidFill>
                  <a:srgbClr val="FFFFFF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5392" name="Oval 88"/>
            <p:cNvSpPr>
              <a:spLocks noChangeArrowheads="1"/>
            </p:cNvSpPr>
            <p:nvPr/>
          </p:nvSpPr>
          <p:spPr bwMode="auto">
            <a:xfrm>
              <a:off x="7091398" y="5692806"/>
              <a:ext cx="182564" cy="182565"/>
            </a:xfrm>
            <a:prstGeom prst="ellipse">
              <a:avLst/>
            </a:prstGeom>
            <a:solidFill>
              <a:srgbClr val="000000"/>
            </a:solidFill>
            <a:ln w="25400" algn="ctr">
              <a:solidFill>
                <a:srgbClr val="89A4A7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>
                <a:solidFill>
                  <a:srgbClr val="FFFFFF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5393" name="Oval 89"/>
            <p:cNvSpPr>
              <a:spLocks noChangeArrowheads="1"/>
            </p:cNvSpPr>
            <p:nvPr/>
          </p:nvSpPr>
          <p:spPr bwMode="auto">
            <a:xfrm>
              <a:off x="7200936" y="5692806"/>
              <a:ext cx="182566" cy="182565"/>
            </a:xfrm>
            <a:prstGeom prst="ellipse">
              <a:avLst/>
            </a:prstGeom>
            <a:solidFill>
              <a:srgbClr val="000000"/>
            </a:solidFill>
            <a:ln w="25400" algn="ctr">
              <a:solidFill>
                <a:srgbClr val="89A4A7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>
                <a:solidFill>
                  <a:srgbClr val="FFFFFF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5394" name="Oval 90"/>
            <p:cNvSpPr>
              <a:spLocks noChangeArrowheads="1"/>
            </p:cNvSpPr>
            <p:nvPr/>
          </p:nvSpPr>
          <p:spPr bwMode="auto">
            <a:xfrm>
              <a:off x="7346988" y="5692806"/>
              <a:ext cx="182566" cy="182565"/>
            </a:xfrm>
            <a:prstGeom prst="ellipse">
              <a:avLst/>
            </a:prstGeom>
            <a:solidFill>
              <a:srgbClr val="000000"/>
            </a:solidFill>
            <a:ln w="25400" algn="ctr">
              <a:solidFill>
                <a:srgbClr val="89A4A7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>
                <a:solidFill>
                  <a:srgbClr val="FFFFFF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55303" name="Oval 91"/>
          <p:cNvSpPr>
            <a:spLocks noChangeArrowheads="1"/>
          </p:cNvSpPr>
          <p:nvPr/>
        </p:nvSpPr>
        <p:spPr bwMode="auto">
          <a:xfrm>
            <a:off x="1724025" y="3100387"/>
            <a:ext cx="219075" cy="215900"/>
          </a:xfrm>
          <a:prstGeom prst="ellipse">
            <a:avLst/>
          </a:prstGeom>
          <a:solidFill>
            <a:srgbClr val="C00000"/>
          </a:solidFill>
          <a:ln w="25400" algn="ctr">
            <a:solidFill>
              <a:srgbClr val="C00000"/>
            </a:solidFill>
            <a:round/>
            <a:headEnd/>
            <a:tailEnd/>
          </a:ln>
        </p:spPr>
        <p:txBody>
          <a:bodyPr anchor="ctr"/>
          <a:lstStyle/>
          <a:p>
            <a:pPr algn="ctr"/>
            <a:endParaRPr lang="de-DE">
              <a:solidFill>
                <a:srgbClr val="FFFF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5304" name="Oval 92"/>
          <p:cNvSpPr>
            <a:spLocks noChangeArrowheads="1"/>
          </p:cNvSpPr>
          <p:nvPr/>
        </p:nvSpPr>
        <p:spPr bwMode="auto">
          <a:xfrm>
            <a:off x="4864100" y="3100387"/>
            <a:ext cx="219075" cy="215900"/>
          </a:xfrm>
          <a:prstGeom prst="ellipse">
            <a:avLst/>
          </a:prstGeom>
          <a:solidFill>
            <a:srgbClr val="00B0F0"/>
          </a:solidFill>
          <a:ln w="25400" algn="ctr">
            <a:solidFill>
              <a:srgbClr val="00B0F0"/>
            </a:solidFill>
            <a:round/>
            <a:headEnd/>
            <a:tailEnd/>
          </a:ln>
        </p:spPr>
        <p:txBody>
          <a:bodyPr anchor="ctr"/>
          <a:lstStyle/>
          <a:p>
            <a:pPr algn="ctr"/>
            <a:endParaRPr lang="de-DE">
              <a:solidFill>
                <a:srgbClr val="FFFF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5305" name="Oval 93"/>
          <p:cNvSpPr>
            <a:spLocks noChangeArrowheads="1"/>
          </p:cNvSpPr>
          <p:nvPr/>
        </p:nvSpPr>
        <p:spPr bwMode="auto">
          <a:xfrm>
            <a:off x="6726238" y="3100387"/>
            <a:ext cx="219075" cy="215900"/>
          </a:xfrm>
          <a:prstGeom prst="ellipse">
            <a:avLst/>
          </a:prstGeom>
          <a:solidFill>
            <a:srgbClr val="92D050"/>
          </a:solidFill>
          <a:ln w="25400" algn="ctr">
            <a:solidFill>
              <a:srgbClr val="92D050"/>
            </a:solidFill>
            <a:round/>
            <a:headEnd/>
            <a:tailEnd/>
          </a:ln>
        </p:spPr>
        <p:txBody>
          <a:bodyPr anchor="ctr"/>
          <a:lstStyle/>
          <a:p>
            <a:pPr algn="ctr"/>
            <a:endParaRPr lang="de-DE">
              <a:solidFill>
                <a:srgbClr val="FFFF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5" name="Oval 94"/>
          <p:cNvSpPr>
            <a:spLocks noChangeArrowheads="1"/>
          </p:cNvSpPr>
          <p:nvPr/>
        </p:nvSpPr>
        <p:spPr bwMode="auto">
          <a:xfrm>
            <a:off x="1139825" y="2884487"/>
            <a:ext cx="1533525" cy="584200"/>
          </a:xfrm>
          <a:prstGeom prst="ellipse">
            <a:avLst/>
          </a:prstGeom>
          <a:noFill/>
          <a:ln w="25400" algn="ctr">
            <a:solidFill>
              <a:srgbClr val="C00000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/>
            <a:endParaRPr lang="de-DE">
              <a:solidFill>
                <a:srgbClr val="FFFF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6" name="Oval 95"/>
          <p:cNvSpPr>
            <a:spLocks noChangeArrowheads="1"/>
          </p:cNvSpPr>
          <p:nvPr/>
        </p:nvSpPr>
        <p:spPr bwMode="auto">
          <a:xfrm>
            <a:off x="4097338" y="2884487"/>
            <a:ext cx="1862137" cy="584200"/>
          </a:xfrm>
          <a:prstGeom prst="ellipse">
            <a:avLst/>
          </a:prstGeom>
          <a:noFill/>
          <a:ln w="25400" algn="ctr">
            <a:solidFill>
              <a:srgbClr val="00B0F0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/>
            <a:endParaRPr lang="de-DE">
              <a:solidFill>
                <a:srgbClr val="FFFF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7" name="Oval 96"/>
          <p:cNvSpPr>
            <a:spLocks noChangeArrowheads="1"/>
          </p:cNvSpPr>
          <p:nvPr/>
        </p:nvSpPr>
        <p:spPr bwMode="auto">
          <a:xfrm>
            <a:off x="5995988" y="2921000"/>
            <a:ext cx="1862137" cy="584200"/>
          </a:xfrm>
          <a:prstGeom prst="ellipse">
            <a:avLst/>
          </a:prstGeom>
          <a:noFill/>
          <a:ln w="25400" algn="ctr">
            <a:solidFill>
              <a:srgbClr val="92D050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/>
            <a:endParaRPr lang="de-DE">
              <a:solidFill>
                <a:srgbClr val="FFFFFF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4" name="Group 58"/>
          <p:cNvGrpSpPr>
            <a:grpSpLocks/>
          </p:cNvGrpSpPr>
          <p:nvPr/>
        </p:nvGrpSpPr>
        <p:grpSpPr bwMode="auto">
          <a:xfrm>
            <a:off x="847725" y="5237163"/>
            <a:ext cx="7667625" cy="182562"/>
            <a:chOff x="847674" y="5692806"/>
            <a:chExt cx="7667730" cy="182565"/>
          </a:xfrm>
        </p:grpSpPr>
        <p:cxnSp>
          <p:nvCxnSpPr>
            <p:cNvPr id="55317" name="Straight Connector 144"/>
            <p:cNvCxnSpPr>
              <a:cxnSpLocks noChangeShapeType="1"/>
            </p:cNvCxnSpPr>
            <p:nvPr/>
          </p:nvCxnSpPr>
          <p:spPr bwMode="auto">
            <a:xfrm>
              <a:off x="847674" y="5802345"/>
              <a:ext cx="7667730" cy="1587"/>
            </a:xfrm>
            <a:prstGeom prst="line">
              <a:avLst/>
            </a:prstGeom>
            <a:noFill/>
            <a:ln w="28575" algn="ctr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sp>
          <p:nvSpPr>
            <p:cNvPr id="55318" name="Oval 145"/>
            <p:cNvSpPr>
              <a:spLocks noChangeArrowheads="1"/>
            </p:cNvSpPr>
            <p:nvPr/>
          </p:nvSpPr>
          <p:spPr bwMode="auto">
            <a:xfrm>
              <a:off x="1650960" y="5692806"/>
              <a:ext cx="182566" cy="182565"/>
            </a:xfrm>
            <a:prstGeom prst="ellipse">
              <a:avLst/>
            </a:prstGeom>
            <a:solidFill>
              <a:srgbClr val="000000"/>
            </a:solidFill>
            <a:ln w="25400" algn="ctr">
              <a:solidFill>
                <a:srgbClr val="89A4A7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>
                <a:solidFill>
                  <a:srgbClr val="FFFFFF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5319" name="Oval 146"/>
            <p:cNvSpPr>
              <a:spLocks noChangeArrowheads="1"/>
            </p:cNvSpPr>
            <p:nvPr/>
          </p:nvSpPr>
          <p:spPr bwMode="auto">
            <a:xfrm>
              <a:off x="1803362" y="5692806"/>
              <a:ext cx="182566" cy="182565"/>
            </a:xfrm>
            <a:prstGeom prst="ellipse">
              <a:avLst/>
            </a:prstGeom>
            <a:solidFill>
              <a:srgbClr val="000000"/>
            </a:solidFill>
            <a:ln w="25400" algn="ctr">
              <a:solidFill>
                <a:srgbClr val="89A4A7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>
                <a:solidFill>
                  <a:srgbClr val="FFFFFF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5320" name="Oval 147"/>
            <p:cNvSpPr>
              <a:spLocks noChangeArrowheads="1"/>
            </p:cNvSpPr>
            <p:nvPr/>
          </p:nvSpPr>
          <p:spPr bwMode="auto">
            <a:xfrm>
              <a:off x="1504908" y="5692806"/>
              <a:ext cx="182566" cy="182565"/>
            </a:xfrm>
            <a:prstGeom prst="ellipse">
              <a:avLst/>
            </a:prstGeom>
            <a:solidFill>
              <a:srgbClr val="000000"/>
            </a:solidFill>
            <a:ln w="25400" algn="ctr">
              <a:solidFill>
                <a:srgbClr val="89A4A7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>
                <a:solidFill>
                  <a:srgbClr val="FFFFFF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5321" name="Oval 148"/>
            <p:cNvSpPr>
              <a:spLocks noChangeArrowheads="1"/>
            </p:cNvSpPr>
            <p:nvPr/>
          </p:nvSpPr>
          <p:spPr bwMode="auto">
            <a:xfrm>
              <a:off x="1943064" y="5692806"/>
              <a:ext cx="182566" cy="182565"/>
            </a:xfrm>
            <a:prstGeom prst="ellipse">
              <a:avLst/>
            </a:prstGeom>
            <a:solidFill>
              <a:srgbClr val="000000"/>
            </a:solidFill>
            <a:ln w="25400" algn="ctr">
              <a:solidFill>
                <a:srgbClr val="89A4A7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>
                <a:solidFill>
                  <a:srgbClr val="FFFFFF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5322" name="Oval 149"/>
            <p:cNvSpPr>
              <a:spLocks noChangeArrowheads="1"/>
            </p:cNvSpPr>
            <p:nvPr/>
          </p:nvSpPr>
          <p:spPr bwMode="auto">
            <a:xfrm>
              <a:off x="4389436" y="5692806"/>
              <a:ext cx="182564" cy="182565"/>
            </a:xfrm>
            <a:prstGeom prst="ellipse">
              <a:avLst/>
            </a:prstGeom>
            <a:solidFill>
              <a:srgbClr val="000000"/>
            </a:solidFill>
            <a:ln w="25400" algn="ctr">
              <a:solidFill>
                <a:srgbClr val="89A4A7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>
                <a:solidFill>
                  <a:srgbClr val="FFFFFF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5323" name="Oval 150"/>
            <p:cNvSpPr>
              <a:spLocks noChangeArrowheads="1"/>
            </p:cNvSpPr>
            <p:nvPr/>
          </p:nvSpPr>
          <p:spPr bwMode="auto">
            <a:xfrm>
              <a:off x="4535488" y="5692806"/>
              <a:ext cx="182564" cy="182565"/>
            </a:xfrm>
            <a:prstGeom prst="ellipse">
              <a:avLst/>
            </a:prstGeom>
            <a:solidFill>
              <a:srgbClr val="000000"/>
            </a:solidFill>
            <a:ln w="25400" algn="ctr">
              <a:solidFill>
                <a:srgbClr val="89A4A7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>
                <a:solidFill>
                  <a:srgbClr val="FFFFFF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5324" name="Oval 151"/>
            <p:cNvSpPr>
              <a:spLocks noChangeArrowheads="1"/>
            </p:cNvSpPr>
            <p:nvPr/>
          </p:nvSpPr>
          <p:spPr bwMode="auto">
            <a:xfrm>
              <a:off x="4681540" y="5692806"/>
              <a:ext cx="182564" cy="182565"/>
            </a:xfrm>
            <a:prstGeom prst="ellipse">
              <a:avLst/>
            </a:prstGeom>
            <a:solidFill>
              <a:srgbClr val="000000"/>
            </a:solidFill>
            <a:ln w="25400" algn="ctr">
              <a:solidFill>
                <a:srgbClr val="89A4A7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>
                <a:solidFill>
                  <a:srgbClr val="FFFFFF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5325" name="Oval 152"/>
            <p:cNvSpPr>
              <a:spLocks noChangeArrowheads="1"/>
            </p:cNvSpPr>
            <p:nvPr/>
          </p:nvSpPr>
          <p:spPr bwMode="auto">
            <a:xfrm>
              <a:off x="4718052" y="5692806"/>
              <a:ext cx="182566" cy="182565"/>
            </a:xfrm>
            <a:prstGeom prst="ellipse">
              <a:avLst/>
            </a:prstGeom>
            <a:solidFill>
              <a:srgbClr val="000000"/>
            </a:solidFill>
            <a:ln w="25400" algn="ctr">
              <a:solidFill>
                <a:srgbClr val="89A4A7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>
                <a:solidFill>
                  <a:srgbClr val="FFFFFF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5326" name="Oval 153"/>
            <p:cNvSpPr>
              <a:spLocks noChangeArrowheads="1"/>
            </p:cNvSpPr>
            <p:nvPr/>
          </p:nvSpPr>
          <p:spPr bwMode="auto">
            <a:xfrm>
              <a:off x="4864104" y="5692806"/>
              <a:ext cx="182566" cy="182565"/>
            </a:xfrm>
            <a:prstGeom prst="ellipse">
              <a:avLst/>
            </a:prstGeom>
            <a:solidFill>
              <a:srgbClr val="000000"/>
            </a:solidFill>
            <a:ln w="25400" algn="ctr">
              <a:solidFill>
                <a:srgbClr val="89A4A7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>
                <a:solidFill>
                  <a:srgbClr val="FFFFFF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5327" name="Oval 154"/>
            <p:cNvSpPr>
              <a:spLocks noChangeArrowheads="1"/>
            </p:cNvSpPr>
            <p:nvPr/>
          </p:nvSpPr>
          <p:spPr bwMode="auto">
            <a:xfrm>
              <a:off x="5010156" y="5692806"/>
              <a:ext cx="182566" cy="182565"/>
            </a:xfrm>
            <a:prstGeom prst="ellipse">
              <a:avLst/>
            </a:prstGeom>
            <a:solidFill>
              <a:srgbClr val="000000"/>
            </a:solidFill>
            <a:ln w="25400" algn="ctr">
              <a:solidFill>
                <a:srgbClr val="89A4A7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>
                <a:solidFill>
                  <a:srgbClr val="FFFFFF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5328" name="Oval 155"/>
            <p:cNvSpPr>
              <a:spLocks noChangeArrowheads="1"/>
            </p:cNvSpPr>
            <p:nvPr/>
          </p:nvSpPr>
          <p:spPr bwMode="auto">
            <a:xfrm>
              <a:off x="4864104" y="5692806"/>
              <a:ext cx="182566" cy="182565"/>
            </a:xfrm>
            <a:prstGeom prst="ellipse">
              <a:avLst/>
            </a:prstGeom>
            <a:solidFill>
              <a:srgbClr val="000000"/>
            </a:solidFill>
            <a:ln w="25400" algn="ctr">
              <a:solidFill>
                <a:srgbClr val="89A4A7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>
                <a:solidFill>
                  <a:srgbClr val="FFFFFF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5329" name="Oval 156"/>
            <p:cNvSpPr>
              <a:spLocks noChangeArrowheads="1"/>
            </p:cNvSpPr>
            <p:nvPr/>
          </p:nvSpPr>
          <p:spPr bwMode="auto">
            <a:xfrm>
              <a:off x="4900618" y="5692806"/>
              <a:ext cx="182564" cy="182565"/>
            </a:xfrm>
            <a:prstGeom prst="ellipse">
              <a:avLst/>
            </a:prstGeom>
            <a:solidFill>
              <a:srgbClr val="000000"/>
            </a:solidFill>
            <a:ln w="25400" algn="ctr">
              <a:solidFill>
                <a:srgbClr val="89A4A7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>
                <a:solidFill>
                  <a:srgbClr val="FFFFFF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5330" name="Oval 157"/>
            <p:cNvSpPr>
              <a:spLocks noChangeArrowheads="1"/>
            </p:cNvSpPr>
            <p:nvPr/>
          </p:nvSpPr>
          <p:spPr bwMode="auto">
            <a:xfrm>
              <a:off x="5046670" y="5692806"/>
              <a:ext cx="182564" cy="182565"/>
            </a:xfrm>
            <a:prstGeom prst="ellipse">
              <a:avLst/>
            </a:prstGeom>
            <a:solidFill>
              <a:srgbClr val="000000"/>
            </a:solidFill>
            <a:ln w="25400" algn="ctr">
              <a:solidFill>
                <a:srgbClr val="89A4A7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>
                <a:solidFill>
                  <a:srgbClr val="FFFFFF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5331" name="Oval 158"/>
            <p:cNvSpPr>
              <a:spLocks noChangeArrowheads="1"/>
            </p:cNvSpPr>
            <p:nvPr/>
          </p:nvSpPr>
          <p:spPr bwMode="auto">
            <a:xfrm>
              <a:off x="5192722" y="5692806"/>
              <a:ext cx="182564" cy="182565"/>
            </a:xfrm>
            <a:prstGeom prst="ellipse">
              <a:avLst/>
            </a:prstGeom>
            <a:solidFill>
              <a:srgbClr val="000000"/>
            </a:solidFill>
            <a:ln w="25400" algn="ctr">
              <a:solidFill>
                <a:srgbClr val="89A4A7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>
                <a:solidFill>
                  <a:srgbClr val="FFFFFF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5332" name="Oval 159"/>
            <p:cNvSpPr>
              <a:spLocks noChangeArrowheads="1"/>
            </p:cNvSpPr>
            <p:nvPr/>
          </p:nvSpPr>
          <p:spPr bwMode="auto">
            <a:xfrm>
              <a:off x="1870038" y="5692806"/>
              <a:ext cx="182566" cy="182565"/>
            </a:xfrm>
            <a:prstGeom prst="ellipse">
              <a:avLst/>
            </a:prstGeom>
            <a:solidFill>
              <a:srgbClr val="000000"/>
            </a:solidFill>
            <a:ln w="25400" algn="ctr">
              <a:solidFill>
                <a:srgbClr val="89A4A7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>
                <a:solidFill>
                  <a:srgbClr val="FFFFFF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5333" name="Oval 160"/>
            <p:cNvSpPr>
              <a:spLocks noChangeArrowheads="1"/>
            </p:cNvSpPr>
            <p:nvPr/>
          </p:nvSpPr>
          <p:spPr bwMode="auto">
            <a:xfrm>
              <a:off x="1906552" y="5692806"/>
              <a:ext cx="182564" cy="182565"/>
            </a:xfrm>
            <a:prstGeom prst="ellipse">
              <a:avLst/>
            </a:prstGeom>
            <a:solidFill>
              <a:srgbClr val="000000"/>
            </a:solidFill>
            <a:ln w="25400" algn="ctr">
              <a:solidFill>
                <a:srgbClr val="89A4A7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>
                <a:solidFill>
                  <a:srgbClr val="FFFFFF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5334" name="Oval 161"/>
            <p:cNvSpPr>
              <a:spLocks noChangeArrowheads="1"/>
            </p:cNvSpPr>
            <p:nvPr/>
          </p:nvSpPr>
          <p:spPr bwMode="auto">
            <a:xfrm>
              <a:off x="2052604" y="5692806"/>
              <a:ext cx="182564" cy="182565"/>
            </a:xfrm>
            <a:prstGeom prst="ellipse">
              <a:avLst/>
            </a:prstGeom>
            <a:solidFill>
              <a:srgbClr val="000000"/>
            </a:solidFill>
            <a:ln w="25400" algn="ctr">
              <a:solidFill>
                <a:srgbClr val="89A4A7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>
                <a:solidFill>
                  <a:srgbClr val="FFFFFF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5335" name="Oval 162"/>
            <p:cNvSpPr>
              <a:spLocks noChangeArrowheads="1"/>
            </p:cNvSpPr>
            <p:nvPr/>
          </p:nvSpPr>
          <p:spPr bwMode="auto">
            <a:xfrm>
              <a:off x="6142060" y="5692806"/>
              <a:ext cx="182564" cy="182565"/>
            </a:xfrm>
            <a:prstGeom prst="ellipse">
              <a:avLst/>
            </a:prstGeom>
            <a:solidFill>
              <a:srgbClr val="000000"/>
            </a:solidFill>
            <a:ln w="25400" algn="ctr">
              <a:solidFill>
                <a:srgbClr val="89A4A7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>
                <a:solidFill>
                  <a:srgbClr val="FFFFFF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5336" name="Oval 163"/>
            <p:cNvSpPr>
              <a:spLocks noChangeArrowheads="1"/>
            </p:cNvSpPr>
            <p:nvPr/>
          </p:nvSpPr>
          <p:spPr bwMode="auto">
            <a:xfrm>
              <a:off x="6178572" y="5692806"/>
              <a:ext cx="182566" cy="182565"/>
            </a:xfrm>
            <a:prstGeom prst="ellipse">
              <a:avLst/>
            </a:prstGeom>
            <a:solidFill>
              <a:srgbClr val="000000"/>
            </a:solidFill>
            <a:ln w="25400" algn="ctr">
              <a:solidFill>
                <a:srgbClr val="89A4A7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>
                <a:solidFill>
                  <a:srgbClr val="FFFFFF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5337" name="Oval 164"/>
            <p:cNvSpPr>
              <a:spLocks noChangeArrowheads="1"/>
            </p:cNvSpPr>
            <p:nvPr/>
          </p:nvSpPr>
          <p:spPr bwMode="auto">
            <a:xfrm>
              <a:off x="6324624" y="5692806"/>
              <a:ext cx="182566" cy="182565"/>
            </a:xfrm>
            <a:prstGeom prst="ellipse">
              <a:avLst/>
            </a:prstGeom>
            <a:solidFill>
              <a:srgbClr val="000000"/>
            </a:solidFill>
            <a:ln w="25400" algn="ctr">
              <a:solidFill>
                <a:srgbClr val="89A4A7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>
                <a:solidFill>
                  <a:srgbClr val="FFFFFF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5338" name="Oval 165"/>
            <p:cNvSpPr>
              <a:spLocks noChangeArrowheads="1"/>
            </p:cNvSpPr>
            <p:nvPr/>
          </p:nvSpPr>
          <p:spPr bwMode="auto">
            <a:xfrm>
              <a:off x="6397650" y="5692806"/>
              <a:ext cx="182566" cy="182565"/>
            </a:xfrm>
            <a:prstGeom prst="ellipse">
              <a:avLst/>
            </a:prstGeom>
            <a:solidFill>
              <a:srgbClr val="000000"/>
            </a:solidFill>
            <a:ln w="25400" algn="ctr">
              <a:solidFill>
                <a:srgbClr val="89A4A7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>
                <a:solidFill>
                  <a:srgbClr val="FFFFFF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5339" name="Oval 166"/>
            <p:cNvSpPr>
              <a:spLocks noChangeArrowheads="1"/>
            </p:cNvSpPr>
            <p:nvPr/>
          </p:nvSpPr>
          <p:spPr bwMode="auto">
            <a:xfrm>
              <a:off x="6434164" y="5692806"/>
              <a:ext cx="182564" cy="182565"/>
            </a:xfrm>
            <a:prstGeom prst="ellipse">
              <a:avLst/>
            </a:prstGeom>
            <a:solidFill>
              <a:srgbClr val="000000"/>
            </a:solidFill>
            <a:ln w="25400" algn="ctr">
              <a:solidFill>
                <a:srgbClr val="89A4A7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>
                <a:solidFill>
                  <a:srgbClr val="FFFFFF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5340" name="Oval 167"/>
            <p:cNvSpPr>
              <a:spLocks noChangeArrowheads="1"/>
            </p:cNvSpPr>
            <p:nvPr/>
          </p:nvSpPr>
          <p:spPr bwMode="auto">
            <a:xfrm>
              <a:off x="6580216" y="5692806"/>
              <a:ext cx="182564" cy="182565"/>
            </a:xfrm>
            <a:prstGeom prst="ellipse">
              <a:avLst/>
            </a:prstGeom>
            <a:solidFill>
              <a:srgbClr val="000000"/>
            </a:solidFill>
            <a:ln w="25400" algn="ctr">
              <a:solidFill>
                <a:srgbClr val="89A4A7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>
                <a:solidFill>
                  <a:srgbClr val="FFFFFF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5341" name="Oval 168"/>
            <p:cNvSpPr>
              <a:spLocks noChangeArrowheads="1"/>
            </p:cNvSpPr>
            <p:nvPr/>
          </p:nvSpPr>
          <p:spPr bwMode="auto">
            <a:xfrm>
              <a:off x="5010156" y="5692806"/>
              <a:ext cx="182566" cy="182565"/>
            </a:xfrm>
            <a:prstGeom prst="ellipse">
              <a:avLst/>
            </a:prstGeom>
            <a:solidFill>
              <a:srgbClr val="000000"/>
            </a:solidFill>
            <a:ln w="25400" algn="ctr">
              <a:solidFill>
                <a:srgbClr val="89A4A7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>
                <a:solidFill>
                  <a:srgbClr val="FFFFFF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5342" name="Oval 169"/>
            <p:cNvSpPr>
              <a:spLocks noChangeArrowheads="1"/>
            </p:cNvSpPr>
            <p:nvPr/>
          </p:nvSpPr>
          <p:spPr bwMode="auto">
            <a:xfrm>
              <a:off x="5046670" y="5692806"/>
              <a:ext cx="182564" cy="182565"/>
            </a:xfrm>
            <a:prstGeom prst="ellipse">
              <a:avLst/>
            </a:prstGeom>
            <a:solidFill>
              <a:srgbClr val="000000"/>
            </a:solidFill>
            <a:ln w="25400" algn="ctr">
              <a:solidFill>
                <a:srgbClr val="89A4A7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>
                <a:solidFill>
                  <a:srgbClr val="FFFFFF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5343" name="Oval 170"/>
            <p:cNvSpPr>
              <a:spLocks noChangeArrowheads="1"/>
            </p:cNvSpPr>
            <p:nvPr/>
          </p:nvSpPr>
          <p:spPr bwMode="auto">
            <a:xfrm>
              <a:off x="5192722" y="5692806"/>
              <a:ext cx="182564" cy="182565"/>
            </a:xfrm>
            <a:prstGeom prst="ellipse">
              <a:avLst/>
            </a:prstGeom>
            <a:solidFill>
              <a:srgbClr val="000000"/>
            </a:solidFill>
            <a:ln w="25400" algn="ctr">
              <a:solidFill>
                <a:srgbClr val="89A4A7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>
                <a:solidFill>
                  <a:srgbClr val="FFFFFF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5344" name="Oval 171"/>
            <p:cNvSpPr>
              <a:spLocks noChangeArrowheads="1"/>
            </p:cNvSpPr>
            <p:nvPr/>
          </p:nvSpPr>
          <p:spPr bwMode="auto">
            <a:xfrm>
              <a:off x="5265748" y="5692806"/>
              <a:ext cx="182564" cy="182565"/>
            </a:xfrm>
            <a:prstGeom prst="ellipse">
              <a:avLst/>
            </a:prstGeom>
            <a:solidFill>
              <a:srgbClr val="000000"/>
            </a:solidFill>
            <a:ln w="25400" algn="ctr">
              <a:solidFill>
                <a:srgbClr val="89A4A7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>
                <a:solidFill>
                  <a:srgbClr val="FFFFFF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5345" name="Oval 172"/>
            <p:cNvSpPr>
              <a:spLocks noChangeArrowheads="1"/>
            </p:cNvSpPr>
            <p:nvPr/>
          </p:nvSpPr>
          <p:spPr bwMode="auto">
            <a:xfrm>
              <a:off x="5302260" y="5692806"/>
              <a:ext cx="182566" cy="182565"/>
            </a:xfrm>
            <a:prstGeom prst="ellipse">
              <a:avLst/>
            </a:prstGeom>
            <a:solidFill>
              <a:srgbClr val="000000"/>
            </a:solidFill>
            <a:ln w="25400" algn="ctr">
              <a:solidFill>
                <a:srgbClr val="89A4A7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>
                <a:solidFill>
                  <a:srgbClr val="FFFFFF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5346" name="Oval 173"/>
            <p:cNvSpPr>
              <a:spLocks noChangeArrowheads="1"/>
            </p:cNvSpPr>
            <p:nvPr/>
          </p:nvSpPr>
          <p:spPr bwMode="auto">
            <a:xfrm>
              <a:off x="5448312" y="5692806"/>
              <a:ext cx="182566" cy="182565"/>
            </a:xfrm>
            <a:prstGeom prst="ellipse">
              <a:avLst/>
            </a:prstGeom>
            <a:solidFill>
              <a:srgbClr val="000000"/>
            </a:solidFill>
            <a:ln w="25400" algn="ctr">
              <a:solidFill>
                <a:srgbClr val="89A4A7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>
                <a:solidFill>
                  <a:srgbClr val="FFFFFF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5347" name="Oval 174"/>
            <p:cNvSpPr>
              <a:spLocks noChangeArrowheads="1"/>
            </p:cNvSpPr>
            <p:nvPr/>
          </p:nvSpPr>
          <p:spPr bwMode="auto">
            <a:xfrm>
              <a:off x="5740416" y="5692806"/>
              <a:ext cx="182566" cy="182565"/>
            </a:xfrm>
            <a:prstGeom prst="ellipse">
              <a:avLst/>
            </a:prstGeom>
            <a:solidFill>
              <a:srgbClr val="000000"/>
            </a:solidFill>
            <a:ln w="25400" algn="ctr">
              <a:solidFill>
                <a:srgbClr val="89A4A7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>
                <a:solidFill>
                  <a:srgbClr val="FFFFFF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5348" name="Oval 175"/>
            <p:cNvSpPr>
              <a:spLocks noChangeArrowheads="1"/>
            </p:cNvSpPr>
            <p:nvPr/>
          </p:nvSpPr>
          <p:spPr bwMode="auto">
            <a:xfrm>
              <a:off x="6689754" y="5692806"/>
              <a:ext cx="182566" cy="182565"/>
            </a:xfrm>
            <a:prstGeom prst="ellipse">
              <a:avLst/>
            </a:prstGeom>
            <a:solidFill>
              <a:srgbClr val="000000"/>
            </a:solidFill>
            <a:ln w="25400" algn="ctr">
              <a:solidFill>
                <a:srgbClr val="89A4A7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>
                <a:solidFill>
                  <a:srgbClr val="FFFFFF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5349" name="Oval 176"/>
            <p:cNvSpPr>
              <a:spLocks noChangeArrowheads="1"/>
            </p:cNvSpPr>
            <p:nvPr/>
          </p:nvSpPr>
          <p:spPr bwMode="auto">
            <a:xfrm>
              <a:off x="6726268" y="5692806"/>
              <a:ext cx="182564" cy="182565"/>
            </a:xfrm>
            <a:prstGeom prst="ellipse">
              <a:avLst/>
            </a:prstGeom>
            <a:solidFill>
              <a:srgbClr val="000000"/>
            </a:solidFill>
            <a:ln w="25400" algn="ctr">
              <a:solidFill>
                <a:srgbClr val="89A4A7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>
                <a:solidFill>
                  <a:srgbClr val="FFFFFF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5350" name="Oval 177"/>
            <p:cNvSpPr>
              <a:spLocks noChangeArrowheads="1"/>
            </p:cNvSpPr>
            <p:nvPr/>
          </p:nvSpPr>
          <p:spPr bwMode="auto">
            <a:xfrm>
              <a:off x="6872320" y="5692806"/>
              <a:ext cx="182564" cy="182565"/>
            </a:xfrm>
            <a:prstGeom prst="ellipse">
              <a:avLst/>
            </a:prstGeom>
            <a:solidFill>
              <a:srgbClr val="000000"/>
            </a:solidFill>
            <a:ln w="25400" algn="ctr">
              <a:solidFill>
                <a:srgbClr val="89A4A7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>
                <a:solidFill>
                  <a:srgbClr val="FFFFFF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5351" name="Oval 178"/>
            <p:cNvSpPr>
              <a:spLocks noChangeArrowheads="1"/>
            </p:cNvSpPr>
            <p:nvPr/>
          </p:nvSpPr>
          <p:spPr bwMode="auto">
            <a:xfrm>
              <a:off x="6908832" y="5692806"/>
              <a:ext cx="182566" cy="182565"/>
            </a:xfrm>
            <a:prstGeom prst="ellipse">
              <a:avLst/>
            </a:prstGeom>
            <a:solidFill>
              <a:srgbClr val="000000"/>
            </a:solidFill>
            <a:ln w="25400" algn="ctr">
              <a:solidFill>
                <a:srgbClr val="89A4A7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>
                <a:solidFill>
                  <a:srgbClr val="FFFFFF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5352" name="Oval 179"/>
            <p:cNvSpPr>
              <a:spLocks noChangeArrowheads="1"/>
            </p:cNvSpPr>
            <p:nvPr/>
          </p:nvSpPr>
          <p:spPr bwMode="auto">
            <a:xfrm>
              <a:off x="6945346" y="5692806"/>
              <a:ext cx="182564" cy="182565"/>
            </a:xfrm>
            <a:prstGeom prst="ellipse">
              <a:avLst/>
            </a:prstGeom>
            <a:solidFill>
              <a:srgbClr val="000000"/>
            </a:solidFill>
            <a:ln w="25400" algn="ctr">
              <a:solidFill>
                <a:srgbClr val="89A4A7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>
                <a:solidFill>
                  <a:srgbClr val="FFFFFF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5353" name="Oval 180"/>
            <p:cNvSpPr>
              <a:spLocks noChangeArrowheads="1"/>
            </p:cNvSpPr>
            <p:nvPr/>
          </p:nvSpPr>
          <p:spPr bwMode="auto">
            <a:xfrm>
              <a:off x="7091398" y="5692806"/>
              <a:ext cx="182564" cy="182565"/>
            </a:xfrm>
            <a:prstGeom prst="ellipse">
              <a:avLst/>
            </a:prstGeom>
            <a:solidFill>
              <a:srgbClr val="000000"/>
            </a:solidFill>
            <a:ln w="25400" algn="ctr">
              <a:solidFill>
                <a:srgbClr val="89A4A7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>
                <a:solidFill>
                  <a:srgbClr val="FFFFFF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5354" name="Oval 181"/>
            <p:cNvSpPr>
              <a:spLocks noChangeArrowheads="1"/>
            </p:cNvSpPr>
            <p:nvPr/>
          </p:nvSpPr>
          <p:spPr bwMode="auto">
            <a:xfrm>
              <a:off x="7200936" y="5692806"/>
              <a:ext cx="182566" cy="182565"/>
            </a:xfrm>
            <a:prstGeom prst="ellipse">
              <a:avLst/>
            </a:prstGeom>
            <a:solidFill>
              <a:srgbClr val="000000"/>
            </a:solidFill>
            <a:ln w="25400" algn="ctr">
              <a:solidFill>
                <a:srgbClr val="89A4A7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>
                <a:solidFill>
                  <a:srgbClr val="FFFFFF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5355" name="Oval 182"/>
            <p:cNvSpPr>
              <a:spLocks noChangeArrowheads="1"/>
            </p:cNvSpPr>
            <p:nvPr/>
          </p:nvSpPr>
          <p:spPr bwMode="auto">
            <a:xfrm>
              <a:off x="7346988" y="5692806"/>
              <a:ext cx="182566" cy="182565"/>
            </a:xfrm>
            <a:prstGeom prst="ellipse">
              <a:avLst/>
            </a:prstGeom>
            <a:solidFill>
              <a:srgbClr val="000000"/>
            </a:solidFill>
            <a:ln w="25400" algn="ctr">
              <a:solidFill>
                <a:srgbClr val="89A4A7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>
                <a:solidFill>
                  <a:srgbClr val="FFFFFF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184" name="Oval 183"/>
          <p:cNvSpPr>
            <a:spLocks noChangeArrowheads="1"/>
          </p:cNvSpPr>
          <p:nvPr/>
        </p:nvSpPr>
        <p:spPr bwMode="auto">
          <a:xfrm>
            <a:off x="1139825" y="5018088"/>
            <a:ext cx="1533525" cy="584200"/>
          </a:xfrm>
          <a:prstGeom prst="ellipse">
            <a:avLst/>
          </a:prstGeom>
          <a:noFill/>
          <a:ln w="25400" algn="ctr">
            <a:solidFill>
              <a:srgbClr val="C00000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/>
            <a:endParaRPr lang="de-DE">
              <a:solidFill>
                <a:srgbClr val="FFFF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85" name="Oval 184"/>
          <p:cNvSpPr>
            <a:spLocks noChangeArrowheads="1"/>
          </p:cNvSpPr>
          <p:nvPr/>
        </p:nvSpPr>
        <p:spPr bwMode="auto">
          <a:xfrm>
            <a:off x="4097338" y="5018088"/>
            <a:ext cx="1862137" cy="584200"/>
          </a:xfrm>
          <a:prstGeom prst="ellipse">
            <a:avLst/>
          </a:prstGeom>
          <a:noFill/>
          <a:ln w="25400" algn="ctr">
            <a:solidFill>
              <a:srgbClr val="00B0F0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/>
            <a:endParaRPr lang="de-DE">
              <a:solidFill>
                <a:srgbClr val="FFFF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86" name="Oval 185"/>
          <p:cNvSpPr>
            <a:spLocks noChangeArrowheads="1"/>
          </p:cNvSpPr>
          <p:nvPr/>
        </p:nvSpPr>
        <p:spPr bwMode="auto">
          <a:xfrm>
            <a:off x="5995988" y="5054600"/>
            <a:ext cx="1862137" cy="584200"/>
          </a:xfrm>
          <a:prstGeom prst="ellipse">
            <a:avLst/>
          </a:prstGeom>
          <a:noFill/>
          <a:ln w="25400" algn="ctr">
            <a:solidFill>
              <a:srgbClr val="92D050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/>
            <a:endParaRPr lang="de-DE">
              <a:solidFill>
                <a:srgbClr val="FFFF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87" name="Oval 186"/>
          <p:cNvSpPr>
            <a:spLocks noChangeArrowheads="1"/>
          </p:cNvSpPr>
          <p:nvPr/>
        </p:nvSpPr>
        <p:spPr bwMode="auto">
          <a:xfrm>
            <a:off x="1724025" y="5233988"/>
            <a:ext cx="219075" cy="215900"/>
          </a:xfrm>
          <a:prstGeom prst="ellipse">
            <a:avLst/>
          </a:prstGeom>
          <a:solidFill>
            <a:srgbClr val="C00000"/>
          </a:solidFill>
          <a:ln w="25400" algn="ctr">
            <a:solidFill>
              <a:srgbClr val="C00000"/>
            </a:solidFill>
            <a:round/>
            <a:headEnd/>
            <a:tailEnd/>
          </a:ln>
        </p:spPr>
        <p:txBody>
          <a:bodyPr anchor="ctr"/>
          <a:lstStyle/>
          <a:p>
            <a:pPr algn="ctr"/>
            <a:endParaRPr lang="de-DE">
              <a:solidFill>
                <a:srgbClr val="FFFF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88" name="Oval 187"/>
          <p:cNvSpPr>
            <a:spLocks noChangeArrowheads="1"/>
          </p:cNvSpPr>
          <p:nvPr/>
        </p:nvSpPr>
        <p:spPr bwMode="auto">
          <a:xfrm>
            <a:off x="4900613" y="5233988"/>
            <a:ext cx="219075" cy="215900"/>
          </a:xfrm>
          <a:prstGeom prst="ellipse">
            <a:avLst/>
          </a:prstGeom>
          <a:solidFill>
            <a:srgbClr val="00B0F0"/>
          </a:solidFill>
          <a:ln w="25400" algn="ctr">
            <a:solidFill>
              <a:srgbClr val="00B0F0"/>
            </a:solidFill>
            <a:round/>
            <a:headEnd/>
            <a:tailEnd/>
          </a:ln>
        </p:spPr>
        <p:txBody>
          <a:bodyPr anchor="ctr"/>
          <a:lstStyle/>
          <a:p>
            <a:pPr algn="ctr"/>
            <a:endParaRPr lang="de-DE">
              <a:solidFill>
                <a:srgbClr val="FFFF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89" name="Oval 188"/>
          <p:cNvSpPr>
            <a:spLocks noChangeArrowheads="1"/>
          </p:cNvSpPr>
          <p:nvPr/>
        </p:nvSpPr>
        <p:spPr bwMode="auto">
          <a:xfrm>
            <a:off x="6762750" y="5233988"/>
            <a:ext cx="219075" cy="215900"/>
          </a:xfrm>
          <a:prstGeom prst="ellipse">
            <a:avLst/>
          </a:prstGeom>
          <a:solidFill>
            <a:srgbClr val="92D050"/>
          </a:solidFill>
          <a:ln w="25400" algn="ctr">
            <a:solidFill>
              <a:srgbClr val="92D050"/>
            </a:solidFill>
            <a:round/>
            <a:headEnd/>
            <a:tailEnd/>
          </a:ln>
        </p:spPr>
        <p:txBody>
          <a:bodyPr anchor="ctr"/>
          <a:lstStyle/>
          <a:p>
            <a:pPr algn="ctr"/>
            <a:endParaRPr lang="de-DE">
              <a:solidFill>
                <a:srgbClr val="FFFF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9" name="TextBox 5"/>
          <p:cNvSpPr txBox="1">
            <a:spLocks noChangeArrowheads="1"/>
          </p:cNvSpPr>
          <p:nvPr/>
        </p:nvSpPr>
        <p:spPr bwMode="auto">
          <a:xfrm rot="16200000">
            <a:off x="7705725" y="4864100"/>
            <a:ext cx="25685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 b="1">
                <a:solidFill>
                  <a:schemeClr val="bg2"/>
                </a:solidFill>
                <a:latin typeface="Trebuchet MS" pitchFamily="34" charset="0"/>
              </a:defRPr>
            </a:lvl1pPr>
            <a:lvl2pPr marL="742950" indent="-285750">
              <a:defRPr sz="2000" b="1">
                <a:solidFill>
                  <a:schemeClr val="bg2"/>
                </a:solidFill>
                <a:latin typeface="Trebuchet MS" pitchFamily="34" charset="0"/>
              </a:defRPr>
            </a:lvl2pPr>
            <a:lvl3pPr marL="1143000" indent="-228600">
              <a:defRPr sz="2000" b="1">
                <a:solidFill>
                  <a:schemeClr val="bg2"/>
                </a:solidFill>
                <a:latin typeface="Trebuchet MS" pitchFamily="34" charset="0"/>
              </a:defRPr>
            </a:lvl3pPr>
            <a:lvl4pPr marL="1600200" indent="-228600">
              <a:defRPr sz="2000" b="1">
                <a:solidFill>
                  <a:schemeClr val="bg2"/>
                </a:solidFill>
                <a:latin typeface="Trebuchet MS" pitchFamily="34" charset="0"/>
              </a:defRPr>
            </a:lvl4pPr>
            <a:lvl5pPr marL="2057400" indent="-228600">
              <a:defRPr sz="2000" b="1">
                <a:solidFill>
                  <a:schemeClr val="bg2"/>
                </a:solidFill>
                <a:latin typeface="Trebuchet MS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2"/>
                </a:solidFill>
                <a:latin typeface="Trebuchet MS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2"/>
                </a:solidFill>
                <a:latin typeface="Trebuchet MS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2"/>
                </a:solidFill>
                <a:latin typeface="Trebuchet MS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2"/>
                </a:solidFill>
                <a:latin typeface="Trebuchet MS" pitchFamily="34" charset="0"/>
              </a:defRPr>
            </a:lvl9pPr>
          </a:lstStyle>
          <a:p>
            <a:r>
              <a:rPr lang="en-US" sz="1400" b="0" dirty="0">
                <a:solidFill>
                  <a:srgbClr val="000000"/>
                </a:solidFill>
              </a:rPr>
              <a:t>Slide credit: Kristen </a:t>
            </a:r>
            <a:r>
              <a:rPr lang="en-US" sz="1400" b="0" dirty="0" err="1">
                <a:solidFill>
                  <a:srgbClr val="000000"/>
                </a:solidFill>
              </a:rPr>
              <a:t>Grauman</a:t>
            </a:r>
            <a:endParaRPr lang="de-CH" sz="1400" b="0" dirty="0">
              <a:solidFill>
                <a:srgbClr val="0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DC490-98B8-074B-BB30-37775A2447EF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9563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" grpId="0" animBg="1"/>
      <p:bldP spid="96" grpId="0" animBg="1"/>
      <p:bldP spid="97" grpId="0" animBg="1"/>
      <p:bldP spid="184" grpId="0" animBg="1"/>
      <p:bldP spid="185" grpId="0" animBg="1"/>
      <p:bldP spid="186" grpId="0" animBg="1"/>
      <p:bldP spid="187" grpId="0" animBg="1"/>
      <p:bldP spid="188" grpId="0" animBg="1"/>
      <p:bldP spid="189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>
                <a:latin typeface="Calibri" charset="0"/>
              </a:rPr>
              <a:t>K-means clustering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066800"/>
            <a:ext cx="8534400" cy="563880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  <a:defRPr/>
            </a:pPr>
            <a:r>
              <a:rPr lang="en-US" sz="2400" dirty="0">
                <a:ea typeface="+mn-ea"/>
              </a:rPr>
              <a:t>Initialize (        ): cluster centers</a:t>
            </a:r>
          </a:p>
          <a:p>
            <a:pPr marL="514350" indent="-514350">
              <a:buFont typeface="+mj-lt"/>
              <a:buAutoNum type="arabicPeriod"/>
              <a:defRPr/>
            </a:pPr>
            <a:endParaRPr lang="en-US" sz="2400" dirty="0">
              <a:ea typeface="+mn-ea"/>
            </a:endParaRPr>
          </a:p>
          <a:p>
            <a:pPr marL="514350" indent="-514350">
              <a:buFont typeface="+mj-lt"/>
              <a:buAutoNum type="arabicPeriod"/>
              <a:defRPr/>
            </a:pPr>
            <a:r>
              <a:rPr lang="en-US" sz="2400" dirty="0">
                <a:ea typeface="+mn-ea"/>
              </a:rPr>
              <a:t>Compute      : assign each point to the closest center</a:t>
            </a:r>
          </a:p>
          <a:p>
            <a:pPr marL="914400" lvl="1" indent="-514350">
              <a:defRPr/>
            </a:pPr>
            <a:r>
              <a:rPr lang="en-US" sz="1600" dirty="0">
                <a:ea typeface="+mn-ea"/>
              </a:rPr>
              <a:t>       denotes the set of assignment for each       to cluster       at iteration </a:t>
            </a:r>
            <a:r>
              <a:rPr lang="en-US" sz="1600" i="1" dirty="0">
                <a:ea typeface="+mn-ea"/>
              </a:rPr>
              <a:t>t</a:t>
            </a:r>
            <a:r>
              <a:rPr lang="en-US" sz="1600" dirty="0">
                <a:ea typeface="+mn-ea"/>
              </a:rPr>
              <a:t> </a:t>
            </a:r>
          </a:p>
          <a:p>
            <a:pPr marL="514350" indent="-514350">
              <a:buFont typeface="+mj-lt"/>
              <a:buAutoNum type="arabicPeriod"/>
              <a:defRPr/>
            </a:pPr>
            <a:endParaRPr lang="en-US" sz="2400" dirty="0">
              <a:ea typeface="+mn-ea"/>
            </a:endParaRPr>
          </a:p>
          <a:p>
            <a:pPr marL="0" indent="0">
              <a:buNone/>
              <a:defRPr/>
            </a:pPr>
            <a:endParaRPr lang="en-US" sz="2400" dirty="0">
              <a:ea typeface="+mn-ea"/>
            </a:endParaRPr>
          </a:p>
          <a:p>
            <a:pPr marL="514350" indent="-514350">
              <a:buFont typeface="+mj-lt"/>
              <a:buAutoNum type="arabicPeriod"/>
              <a:defRPr/>
            </a:pPr>
            <a:r>
              <a:rPr lang="en-US" sz="2400" dirty="0">
                <a:ea typeface="+mn-ea"/>
              </a:rPr>
              <a:t>Computer     : update cluster centers as the mean of the points</a:t>
            </a:r>
          </a:p>
          <a:p>
            <a:pPr marL="0" indent="0">
              <a:buNone/>
              <a:defRPr/>
            </a:pPr>
            <a:endParaRPr lang="en-US" sz="2400" dirty="0">
              <a:ea typeface="+mn-ea"/>
            </a:endParaRPr>
          </a:p>
          <a:p>
            <a:pPr marL="514350" indent="-514350">
              <a:buFont typeface="+mj-lt"/>
              <a:buAutoNum type="arabicPeriod"/>
              <a:defRPr/>
            </a:pPr>
            <a:endParaRPr lang="en-US" sz="2400" dirty="0">
              <a:ea typeface="+mn-ea"/>
            </a:endParaRPr>
          </a:p>
          <a:p>
            <a:pPr marL="514350" indent="-514350">
              <a:buFont typeface="+mj-lt"/>
              <a:buAutoNum type="arabicPeriod"/>
              <a:defRPr/>
            </a:pPr>
            <a:r>
              <a:rPr lang="en-US" sz="2400" dirty="0">
                <a:ea typeface="+mn-ea"/>
              </a:rPr>
              <a:t>Update               , Repeat Step 2-3 till stopped</a:t>
            </a:r>
          </a:p>
          <a:p>
            <a:pPr marL="0" indent="0">
              <a:buNone/>
              <a:defRPr/>
            </a:pPr>
            <a:endParaRPr lang="en-US" sz="2400" dirty="0"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6972300" y="6488113"/>
            <a:ext cx="21717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ea typeface="+mn-ea"/>
              </a:rPr>
              <a:t>Slide: Derek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  <a:ea typeface="+mn-ea"/>
              </a:rPr>
              <a:t>Hoiem</a:t>
            </a:r>
            <a:endParaRPr lang="en-US" dirty="0">
              <a:solidFill>
                <a:schemeClr val="bg1">
                  <a:lumMod val="65000"/>
                </a:schemeClr>
              </a:solidFill>
              <a:ea typeface="+mn-ea"/>
            </a:endParaRPr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4821237" y="1106488"/>
          <a:ext cx="1046163" cy="417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79" name="Equation" r:id="rId3" imgW="508000" imgH="203200" progId="Equation.3">
                  <p:embed/>
                </p:oleObj>
              </mc:Choice>
              <mc:Fallback>
                <p:oleObj name="Equation" r:id="rId3" imgW="508000" imgH="203200" progId="Equation.3">
                  <p:embed/>
                  <p:pic>
                    <p:nvPicPr>
                      <p:cNvPr id="7" name="Object 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821237" y="1106488"/>
                        <a:ext cx="1046163" cy="4175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/>
          </p:nvPr>
        </p:nvGraphicFramePr>
        <p:xfrm>
          <a:off x="2456106" y="2654728"/>
          <a:ext cx="3516926" cy="8504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80" name="Equation" r:id="rId5" imgW="1993900" imgH="482600" progId="Equation.3">
                  <p:embed/>
                </p:oleObj>
              </mc:Choice>
              <mc:Fallback>
                <p:oleObj name="Equation" r:id="rId5" imgW="1993900" imgH="482600" progId="Equation.3">
                  <p:embed/>
                  <p:pic>
                    <p:nvPicPr>
                      <p:cNvPr id="8" name="Object 7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456106" y="2654728"/>
                        <a:ext cx="3516926" cy="8504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/>
          </p:nvPr>
        </p:nvGraphicFramePr>
        <p:xfrm>
          <a:off x="2673778" y="4069353"/>
          <a:ext cx="3276600" cy="8074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81" name="Equation" r:id="rId7" imgW="1955800" imgH="482600" progId="Equation.3">
                  <p:embed/>
                </p:oleObj>
              </mc:Choice>
              <mc:Fallback>
                <p:oleObj name="Equation" r:id="rId7" imgW="1955800" imgH="482600" progId="Equation.3">
                  <p:embed/>
                  <p:pic>
                    <p:nvPicPr>
                      <p:cNvPr id="9" name="Object 8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673778" y="4069353"/>
                        <a:ext cx="3276600" cy="80744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/>
          </p:nvPr>
        </p:nvGraphicFramePr>
        <p:xfrm>
          <a:off x="1905000" y="4953000"/>
          <a:ext cx="946150" cy="3308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82" name="Equation" r:id="rId9" imgW="469900" imgH="165100" progId="Equation.3">
                  <p:embed/>
                </p:oleObj>
              </mc:Choice>
              <mc:Fallback>
                <p:oleObj name="Equation" r:id="rId9" imgW="469900" imgH="165100" progId="Equation.3">
                  <p:embed/>
                  <p:pic>
                    <p:nvPicPr>
                      <p:cNvPr id="10" name="Object 9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905000" y="4953000"/>
                        <a:ext cx="946150" cy="33087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1"/>
          <p:cNvGraphicFramePr>
            <a:graphicFrameLocks noChangeAspect="1"/>
          </p:cNvGraphicFramePr>
          <p:nvPr>
            <p:extLst/>
          </p:nvPr>
        </p:nvGraphicFramePr>
        <p:xfrm>
          <a:off x="4876800" y="2352146"/>
          <a:ext cx="282428" cy="3910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83" name="Equation" r:id="rId11" imgW="165100" imgH="228600" progId="Equation.3">
                  <p:embed/>
                </p:oleObj>
              </mc:Choice>
              <mc:Fallback>
                <p:oleObj name="Equation" r:id="rId11" imgW="165100" imgH="228600" progId="Equation.3">
                  <p:embed/>
                  <p:pic>
                    <p:nvPicPr>
                      <p:cNvPr id="2" name="Object 1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876800" y="2352146"/>
                        <a:ext cx="282428" cy="39105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/>
          <p:cNvGraphicFramePr>
            <a:graphicFrameLocks noChangeAspect="1"/>
          </p:cNvGraphicFramePr>
          <p:nvPr>
            <p:extLst/>
          </p:nvPr>
        </p:nvGraphicFramePr>
        <p:xfrm>
          <a:off x="6010102" y="2362199"/>
          <a:ext cx="238298" cy="3692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84" name="Equation" r:id="rId13" imgW="139700" imgH="215900" progId="Equation.3">
                  <p:embed/>
                </p:oleObj>
              </mc:Choice>
              <mc:Fallback>
                <p:oleObj name="Equation" r:id="rId13" imgW="139700" imgH="215900" progId="Equation.3">
                  <p:embed/>
                  <p:pic>
                    <p:nvPicPr>
                      <p:cNvPr id="16" name="Object 15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6010102" y="2362199"/>
                        <a:ext cx="238298" cy="3692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6"/>
          <p:cNvGraphicFramePr>
            <a:graphicFrameLocks noChangeAspect="1"/>
          </p:cNvGraphicFramePr>
          <p:nvPr>
            <p:extLst/>
          </p:nvPr>
        </p:nvGraphicFramePr>
        <p:xfrm>
          <a:off x="1295400" y="2362198"/>
          <a:ext cx="243069" cy="3000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85" name="Equation" r:id="rId15" imgW="165100" imgH="203200" progId="Equation.3">
                  <p:embed/>
                </p:oleObj>
              </mc:Choice>
              <mc:Fallback>
                <p:oleObj name="Equation" r:id="rId15" imgW="165100" imgH="203200" progId="Equation.3">
                  <p:embed/>
                  <p:pic>
                    <p:nvPicPr>
                      <p:cNvPr id="17" name="Object 16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1295400" y="2362198"/>
                        <a:ext cx="243069" cy="30003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17"/>
          <p:cNvGraphicFramePr>
            <a:graphicFrameLocks noChangeAspect="1"/>
          </p:cNvGraphicFramePr>
          <p:nvPr>
            <p:extLst/>
          </p:nvPr>
        </p:nvGraphicFramePr>
        <p:xfrm>
          <a:off x="2057400" y="1143000"/>
          <a:ext cx="611260" cy="3174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86" name="Equation" r:id="rId17" imgW="317500" imgH="165100" progId="Equation.3">
                  <p:embed/>
                </p:oleObj>
              </mc:Choice>
              <mc:Fallback>
                <p:oleObj name="Equation" r:id="rId17" imgW="317500" imgH="165100" progId="Equation.3">
                  <p:embed/>
                  <p:pic>
                    <p:nvPicPr>
                      <p:cNvPr id="18" name="Object 17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2057400" y="1143000"/>
                        <a:ext cx="611260" cy="3174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18"/>
          <p:cNvGraphicFramePr>
            <a:graphicFrameLocks noChangeAspect="1"/>
          </p:cNvGraphicFramePr>
          <p:nvPr>
            <p:extLst/>
          </p:nvPr>
        </p:nvGraphicFramePr>
        <p:xfrm>
          <a:off x="2133600" y="1905000"/>
          <a:ext cx="381000" cy="4702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87" name="Equation" r:id="rId19" imgW="165100" imgH="203200" progId="Equation.3">
                  <p:embed/>
                </p:oleObj>
              </mc:Choice>
              <mc:Fallback>
                <p:oleObj name="Equation" r:id="rId19" imgW="165100" imgH="203200" progId="Equation.3">
                  <p:embed/>
                  <p:pic>
                    <p:nvPicPr>
                      <p:cNvPr id="19" name="Object 18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2133600" y="1905000"/>
                        <a:ext cx="381000" cy="47029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19"/>
          <p:cNvGraphicFramePr>
            <a:graphicFrameLocks noChangeAspect="1"/>
          </p:cNvGraphicFramePr>
          <p:nvPr>
            <p:extLst/>
          </p:nvPr>
        </p:nvGraphicFramePr>
        <p:xfrm>
          <a:off x="2239962" y="3516313"/>
          <a:ext cx="350838" cy="471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88" name="Equation" r:id="rId21" imgW="152400" imgH="203200" progId="Equation.3">
                  <p:embed/>
                </p:oleObj>
              </mc:Choice>
              <mc:Fallback>
                <p:oleObj name="Equation" r:id="rId21" imgW="152400" imgH="203200" progId="Equation.3">
                  <p:embed/>
                  <p:pic>
                    <p:nvPicPr>
                      <p:cNvPr id="20" name="Object 19"/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2239962" y="3516313"/>
                        <a:ext cx="350838" cy="471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Curved Right Arrow 20"/>
          <p:cNvSpPr>
            <a:spLocks noChangeArrowheads="1"/>
          </p:cNvSpPr>
          <p:nvPr/>
        </p:nvSpPr>
        <p:spPr bwMode="auto">
          <a:xfrm rot="10800000">
            <a:off x="7924800" y="2133600"/>
            <a:ext cx="912813" cy="3124200"/>
          </a:xfrm>
          <a:prstGeom prst="curvedRightArrow">
            <a:avLst>
              <a:gd name="adj1" fmla="val 25000"/>
              <a:gd name="adj2" fmla="val 50000"/>
              <a:gd name="adj3" fmla="val 25000"/>
            </a:avLst>
          </a:prstGeom>
          <a:solidFill>
            <a:srgbClr val="BBE0E3"/>
          </a:solidFill>
          <a:ln w="25400" algn="ctr">
            <a:solidFill>
              <a:srgbClr val="89A4A7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endParaRPr lang="de-DE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DC490-98B8-074B-BB30-37775A2447EF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8968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>
                <a:latin typeface="Calibri" charset="0"/>
              </a:rPr>
              <a:t>K-means clustering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066800"/>
            <a:ext cx="8534400" cy="563880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  <a:defRPr/>
            </a:pPr>
            <a:r>
              <a:rPr lang="en-US" sz="2400" dirty="0">
                <a:ea typeface="+mn-ea"/>
              </a:rPr>
              <a:t>Initialize (        ): cluster centers</a:t>
            </a:r>
          </a:p>
          <a:p>
            <a:pPr marL="514350" indent="-514350">
              <a:buFont typeface="+mj-lt"/>
              <a:buAutoNum type="arabicPeriod"/>
              <a:defRPr/>
            </a:pPr>
            <a:endParaRPr lang="en-US" sz="2400" dirty="0">
              <a:ea typeface="+mn-ea"/>
            </a:endParaRPr>
          </a:p>
          <a:p>
            <a:pPr marL="514350" indent="-514350">
              <a:buFont typeface="+mj-lt"/>
              <a:buAutoNum type="arabicPeriod"/>
              <a:defRPr/>
            </a:pPr>
            <a:r>
              <a:rPr lang="en-US" sz="2400" dirty="0">
                <a:ea typeface="+mn-ea"/>
              </a:rPr>
              <a:t>Compute      : assign each point to the closest center</a:t>
            </a:r>
          </a:p>
          <a:p>
            <a:pPr marL="400050" lvl="1" indent="0">
              <a:buNone/>
              <a:defRPr/>
            </a:pPr>
            <a:r>
              <a:rPr lang="en-US" sz="1600" dirty="0">
                <a:ea typeface="+mn-ea"/>
              </a:rPr>
              <a:t> </a:t>
            </a:r>
          </a:p>
          <a:p>
            <a:pPr marL="514350" indent="-514350">
              <a:buFont typeface="+mj-lt"/>
              <a:buAutoNum type="arabicPeriod"/>
              <a:defRPr/>
            </a:pPr>
            <a:endParaRPr lang="en-US" sz="2400" dirty="0">
              <a:ea typeface="+mn-ea"/>
            </a:endParaRPr>
          </a:p>
          <a:p>
            <a:pPr marL="0" indent="0">
              <a:buNone/>
              <a:defRPr/>
            </a:pPr>
            <a:endParaRPr lang="en-US" sz="2400" dirty="0">
              <a:ea typeface="+mn-ea"/>
            </a:endParaRPr>
          </a:p>
          <a:p>
            <a:pPr marL="514350" indent="-514350">
              <a:buFont typeface="+mj-lt"/>
              <a:buAutoNum type="arabicPeriod"/>
              <a:defRPr/>
            </a:pPr>
            <a:r>
              <a:rPr lang="en-US" sz="2400" dirty="0">
                <a:ea typeface="+mn-ea"/>
              </a:rPr>
              <a:t>Computer     : update cluster centers as the mean of the points</a:t>
            </a:r>
          </a:p>
          <a:p>
            <a:pPr marL="514350" indent="-514350">
              <a:buFont typeface="+mj-lt"/>
              <a:buAutoNum type="arabicPeriod"/>
              <a:defRPr/>
            </a:pPr>
            <a:endParaRPr lang="en-US" sz="2400" dirty="0"/>
          </a:p>
          <a:p>
            <a:pPr marL="514350" indent="-514350">
              <a:buFont typeface="+mj-lt"/>
              <a:buAutoNum type="arabicPeriod"/>
              <a:defRPr/>
            </a:pPr>
            <a:endParaRPr lang="en-US" sz="2400" dirty="0">
              <a:ea typeface="+mn-ea"/>
            </a:endParaRPr>
          </a:p>
          <a:p>
            <a:pPr marL="514350" indent="-514350">
              <a:buFont typeface="+mj-lt"/>
              <a:buAutoNum type="arabicPeriod"/>
              <a:defRPr/>
            </a:pPr>
            <a:r>
              <a:rPr lang="en-US" sz="2400" dirty="0">
                <a:ea typeface="+mn-ea"/>
              </a:rPr>
              <a:t>Update               , Repeat Step 2-3 till stopped</a:t>
            </a:r>
          </a:p>
          <a:p>
            <a:pPr marL="0" indent="0">
              <a:buNone/>
              <a:defRPr/>
            </a:pPr>
            <a:endParaRPr lang="en-US" sz="2400" dirty="0"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6972300" y="6488113"/>
            <a:ext cx="21717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ea typeface="+mn-ea"/>
              </a:rPr>
              <a:t>Slide: Derek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  <a:ea typeface="+mn-ea"/>
              </a:rPr>
              <a:t>Hoiem</a:t>
            </a:r>
            <a:endParaRPr lang="en-US" dirty="0">
              <a:solidFill>
                <a:schemeClr val="bg1">
                  <a:lumMod val="65000"/>
                </a:schemeClr>
              </a:solidFill>
              <a:ea typeface="+mn-ea"/>
            </a:endParaRPr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4821237" y="1106488"/>
          <a:ext cx="1046163" cy="417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92" name="Equation" r:id="rId3" imgW="508000" imgH="203200" progId="Equation.3">
                  <p:embed/>
                </p:oleObj>
              </mc:Choice>
              <mc:Fallback>
                <p:oleObj name="Equation" r:id="rId3" imgW="508000" imgH="203200" progId="Equation.3">
                  <p:embed/>
                  <p:pic>
                    <p:nvPicPr>
                      <p:cNvPr id="7" name="Object 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821237" y="1106488"/>
                        <a:ext cx="1046163" cy="4175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17"/>
          <p:cNvGraphicFramePr>
            <a:graphicFrameLocks noChangeAspect="1"/>
          </p:cNvGraphicFramePr>
          <p:nvPr>
            <p:extLst/>
          </p:nvPr>
        </p:nvGraphicFramePr>
        <p:xfrm>
          <a:off x="2057400" y="1143000"/>
          <a:ext cx="611260" cy="3174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93" name="Equation" r:id="rId5" imgW="317500" imgH="165100" progId="Equation.3">
                  <p:embed/>
                </p:oleObj>
              </mc:Choice>
              <mc:Fallback>
                <p:oleObj name="Equation" r:id="rId5" imgW="317500" imgH="165100" progId="Equation.3">
                  <p:embed/>
                  <p:pic>
                    <p:nvPicPr>
                      <p:cNvPr id="18" name="Object 17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057400" y="1143000"/>
                        <a:ext cx="611260" cy="3174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18"/>
          <p:cNvGraphicFramePr>
            <a:graphicFrameLocks noChangeAspect="1"/>
          </p:cNvGraphicFramePr>
          <p:nvPr>
            <p:extLst/>
          </p:nvPr>
        </p:nvGraphicFramePr>
        <p:xfrm>
          <a:off x="2133600" y="1905000"/>
          <a:ext cx="381000" cy="4702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94" name="Equation" r:id="rId7" imgW="165100" imgH="203200" progId="Equation.3">
                  <p:embed/>
                </p:oleObj>
              </mc:Choice>
              <mc:Fallback>
                <p:oleObj name="Equation" r:id="rId7" imgW="165100" imgH="203200" progId="Equation.3">
                  <p:embed/>
                  <p:pic>
                    <p:nvPicPr>
                      <p:cNvPr id="19" name="Object 18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133600" y="1905000"/>
                        <a:ext cx="381000" cy="47029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19"/>
          <p:cNvGraphicFramePr>
            <a:graphicFrameLocks noChangeAspect="1"/>
          </p:cNvGraphicFramePr>
          <p:nvPr>
            <p:extLst/>
          </p:nvPr>
        </p:nvGraphicFramePr>
        <p:xfrm>
          <a:off x="2239962" y="3516313"/>
          <a:ext cx="350838" cy="471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95" name="Equation" r:id="rId9" imgW="152400" imgH="203200" progId="Equation.3">
                  <p:embed/>
                </p:oleObj>
              </mc:Choice>
              <mc:Fallback>
                <p:oleObj name="Equation" r:id="rId9" imgW="152400" imgH="203200" progId="Equation.3">
                  <p:embed/>
                  <p:pic>
                    <p:nvPicPr>
                      <p:cNvPr id="20" name="Object 19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239962" y="3516313"/>
                        <a:ext cx="350838" cy="471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1143000" y="1371600"/>
            <a:ext cx="43011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rgbClr val="800000"/>
                </a:solidFill>
              </a:rPr>
              <a:t>Commonly used: random initialization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rgbClr val="800000"/>
                </a:solidFill>
              </a:rPr>
              <a:t>Or greedily choose K to minimize residual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143000" y="2381071"/>
            <a:ext cx="287771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rgbClr val="800000"/>
                </a:solidFill>
              </a:rPr>
              <a:t>Typical distance measure: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>
                <a:solidFill>
                  <a:srgbClr val="800000"/>
                </a:solidFill>
              </a:rPr>
              <a:t>Euclidean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>
                <a:solidFill>
                  <a:srgbClr val="800000"/>
                </a:solidFill>
              </a:rPr>
              <a:t>Cosine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>
                <a:solidFill>
                  <a:srgbClr val="800000"/>
                </a:solidFill>
              </a:rPr>
              <a:t>Others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145089" y="5421868"/>
            <a:ext cx="3198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rgbClr val="800000"/>
                </a:solidFill>
              </a:rPr>
              <a:t>       doesn’t change anymore.</a:t>
            </a:r>
          </a:p>
        </p:txBody>
      </p:sp>
      <p:graphicFrame>
        <p:nvGraphicFramePr>
          <p:cNvPr id="25" name="Object 24"/>
          <p:cNvGraphicFramePr>
            <a:graphicFrameLocks noChangeAspect="1"/>
          </p:cNvGraphicFramePr>
          <p:nvPr>
            <p:extLst/>
          </p:nvPr>
        </p:nvGraphicFramePr>
        <p:xfrm>
          <a:off x="1503642" y="5303672"/>
          <a:ext cx="350838" cy="471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96" name="Equation" r:id="rId11" imgW="152400" imgH="203200" progId="Equation.3">
                  <p:embed/>
                </p:oleObj>
              </mc:Choice>
              <mc:Fallback>
                <p:oleObj name="Equation" r:id="rId11" imgW="152400" imgH="203200" progId="Equation.3">
                  <p:embed/>
                  <p:pic>
                    <p:nvPicPr>
                      <p:cNvPr id="25" name="Object 24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503642" y="5303672"/>
                        <a:ext cx="350838" cy="4714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/>
          </p:nvPr>
        </p:nvGraphicFramePr>
        <p:xfrm>
          <a:off x="2971800" y="2667000"/>
          <a:ext cx="1504950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97" name="Equation" r:id="rId13" imgW="1003300" imgH="228600" progId="Equation.3">
                  <p:embed/>
                </p:oleObj>
              </mc:Choice>
              <mc:Fallback>
                <p:oleObj name="Equation" r:id="rId13" imgW="1003300" imgH="228600" progId="Equation.3">
                  <p:embed/>
                  <p:pic>
                    <p:nvPicPr>
                      <p:cNvPr id="5" name="Object 4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2971800" y="2667000"/>
                        <a:ext cx="1504950" cy="342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25"/>
          <p:cNvGraphicFramePr>
            <a:graphicFrameLocks noChangeAspect="1"/>
          </p:cNvGraphicFramePr>
          <p:nvPr>
            <p:extLst/>
          </p:nvPr>
        </p:nvGraphicFramePr>
        <p:xfrm>
          <a:off x="2971800" y="2952750"/>
          <a:ext cx="2438400" cy="40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98" name="Equation" r:id="rId15" imgW="1625600" imgH="266700" progId="Equation.3">
                  <p:embed/>
                </p:oleObj>
              </mc:Choice>
              <mc:Fallback>
                <p:oleObj name="Equation" r:id="rId15" imgW="1625600" imgH="266700" progId="Equation.3">
                  <p:embed/>
                  <p:pic>
                    <p:nvPicPr>
                      <p:cNvPr id="26" name="Object 25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2971800" y="2952750"/>
                        <a:ext cx="2438400" cy="400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27"/>
          <p:cNvGraphicFramePr>
            <a:graphicFrameLocks noChangeAspect="1"/>
          </p:cNvGraphicFramePr>
          <p:nvPr>
            <p:extLst/>
          </p:nvPr>
        </p:nvGraphicFramePr>
        <p:xfrm>
          <a:off x="1905000" y="4953000"/>
          <a:ext cx="946150" cy="3308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99" name="Equation" r:id="rId17" imgW="469900" imgH="165100" progId="Equation.3">
                  <p:embed/>
                </p:oleObj>
              </mc:Choice>
              <mc:Fallback>
                <p:oleObj name="Equation" r:id="rId17" imgW="469900" imgH="165100" progId="Equation.3">
                  <p:embed/>
                  <p:pic>
                    <p:nvPicPr>
                      <p:cNvPr id="28" name="Object 27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1905000" y="4953000"/>
                        <a:ext cx="946150" cy="33087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28"/>
          <p:cNvGraphicFramePr>
            <a:graphicFrameLocks noChangeAspect="1"/>
          </p:cNvGraphicFramePr>
          <p:nvPr>
            <p:extLst/>
          </p:nvPr>
        </p:nvGraphicFramePr>
        <p:xfrm>
          <a:off x="2673778" y="4069353"/>
          <a:ext cx="3276600" cy="8074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00" name="Equation" r:id="rId19" imgW="1955800" imgH="482600" progId="Equation.3">
                  <p:embed/>
                </p:oleObj>
              </mc:Choice>
              <mc:Fallback>
                <p:oleObj name="Equation" r:id="rId19" imgW="1955800" imgH="482600" progId="Equation.3">
                  <p:embed/>
                  <p:pic>
                    <p:nvPicPr>
                      <p:cNvPr id="29" name="Object 28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2673778" y="4069353"/>
                        <a:ext cx="3276600" cy="80744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DC490-98B8-074B-BB30-37775A2447EF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373859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>
                <a:latin typeface="Calibri" charset="0"/>
              </a:rPr>
              <a:t>K-means clustering</a:t>
            </a:r>
          </a:p>
        </p:txBody>
      </p:sp>
      <p:pic>
        <p:nvPicPr>
          <p:cNvPr id="22531" name="Picture 5" descr="120px-K_Means_Example_Step_1">
            <a:hlinkClick r:id="rId2" tooltip="K Means Example Step 1.svg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200" y="1524000"/>
            <a:ext cx="2057400" cy="198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2" name="Picture 7" descr="120px-K_Means_Example_Step_2">
            <a:hlinkClick r:id="rId4" tooltip="K Means Example Step 2.svg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1600200"/>
            <a:ext cx="2057400" cy="1782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3" name="Picture 9" descr="120px-K_Means_Example_Step_3">
            <a:hlinkClick r:id="rId6" tooltip="K Means Example Step 3.svg"/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1570037"/>
            <a:ext cx="2057400" cy="1782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4" name="Picture 11" descr="120px-K_Means_Example_Step_4">
            <a:hlinkClick r:id="rId8" tooltip="K Means Example Step 4.svg"/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1600200"/>
            <a:ext cx="2057400" cy="1782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35" name="Text Box 24"/>
          <p:cNvSpPr txBox="1">
            <a:spLocks noChangeArrowheads="1"/>
          </p:cNvSpPr>
          <p:nvPr/>
        </p:nvSpPr>
        <p:spPr bwMode="auto">
          <a:xfrm>
            <a:off x="7016750" y="6581775"/>
            <a:ext cx="212725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>
                <a:solidFill>
                  <a:srgbClr val="7F7F7F"/>
                </a:solidFill>
              </a:rPr>
              <a:t>Illustration Source: wikipedia</a:t>
            </a:r>
          </a:p>
        </p:txBody>
      </p:sp>
      <p:sp>
        <p:nvSpPr>
          <p:cNvPr id="16" name="Right Arrow 15"/>
          <p:cNvSpPr/>
          <p:nvPr/>
        </p:nvSpPr>
        <p:spPr>
          <a:xfrm>
            <a:off x="1905000" y="2438400"/>
            <a:ext cx="381000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7" name="Right Arrow 16"/>
          <p:cNvSpPr/>
          <p:nvPr/>
        </p:nvSpPr>
        <p:spPr>
          <a:xfrm>
            <a:off x="4648200" y="2514600"/>
            <a:ext cx="381000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8" name="Right Arrow 17"/>
          <p:cNvSpPr/>
          <p:nvPr/>
        </p:nvSpPr>
        <p:spPr>
          <a:xfrm>
            <a:off x="6553200" y="2438400"/>
            <a:ext cx="381000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2539" name="TextBox 18"/>
          <p:cNvSpPr txBox="1">
            <a:spLocks noChangeArrowheads="1"/>
          </p:cNvSpPr>
          <p:nvPr/>
        </p:nvSpPr>
        <p:spPr bwMode="auto">
          <a:xfrm>
            <a:off x="228600" y="3352800"/>
            <a:ext cx="182880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dirty="0">
                <a:solidFill>
                  <a:srgbClr val="000000"/>
                </a:solidFill>
              </a:rPr>
              <a:t>1. Initialize Cluster Centers</a:t>
            </a:r>
          </a:p>
        </p:txBody>
      </p:sp>
      <p:sp>
        <p:nvSpPr>
          <p:cNvPr id="22540" name="TextBox 19"/>
          <p:cNvSpPr txBox="1">
            <a:spLocks noChangeArrowheads="1"/>
          </p:cNvSpPr>
          <p:nvPr/>
        </p:nvSpPr>
        <p:spPr bwMode="auto">
          <a:xfrm>
            <a:off x="2438400" y="3352800"/>
            <a:ext cx="213360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dirty="0">
                <a:solidFill>
                  <a:srgbClr val="000000"/>
                </a:solidFill>
              </a:rPr>
              <a:t>2. Assign Points to Clusters</a:t>
            </a:r>
          </a:p>
        </p:txBody>
      </p:sp>
      <p:sp>
        <p:nvSpPr>
          <p:cNvPr id="22541" name="TextBox 20"/>
          <p:cNvSpPr txBox="1">
            <a:spLocks noChangeArrowheads="1"/>
          </p:cNvSpPr>
          <p:nvPr/>
        </p:nvSpPr>
        <p:spPr bwMode="auto">
          <a:xfrm>
            <a:off x="4800600" y="3352800"/>
            <a:ext cx="213360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dirty="0">
                <a:solidFill>
                  <a:srgbClr val="000000"/>
                </a:solidFill>
              </a:rPr>
              <a:t>3. Re-compute Means</a:t>
            </a:r>
          </a:p>
        </p:txBody>
      </p:sp>
      <p:sp>
        <p:nvSpPr>
          <p:cNvPr id="22542" name="TextBox 21"/>
          <p:cNvSpPr txBox="1">
            <a:spLocks noChangeArrowheads="1"/>
          </p:cNvSpPr>
          <p:nvPr/>
        </p:nvSpPr>
        <p:spPr bwMode="auto">
          <a:xfrm>
            <a:off x="7010400" y="3352800"/>
            <a:ext cx="21336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>
                <a:solidFill>
                  <a:srgbClr val="000000"/>
                </a:solidFill>
              </a:rPr>
              <a:t>Repeat (2) and (3)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457200" y="4038599"/>
            <a:ext cx="8229600" cy="1981201"/>
          </a:xfrm>
        </p:spPr>
        <p:txBody>
          <a:bodyPr/>
          <a:lstStyle/>
          <a:p>
            <a:pPr marL="0" indent="0">
              <a:buNone/>
            </a:pPr>
            <a:endParaRPr lang="en-US" dirty="0">
              <a:solidFill>
                <a:srgbClr val="000000"/>
              </a:solidFill>
            </a:endParaRPr>
          </a:p>
          <a:p>
            <a:r>
              <a:rPr lang="en-US" dirty="0">
                <a:solidFill>
                  <a:srgbClr val="000000"/>
                </a:solidFill>
              </a:rPr>
              <a:t>Java demo:</a:t>
            </a:r>
          </a:p>
          <a:p>
            <a:pPr>
              <a:buFontTx/>
              <a:buNone/>
            </a:pPr>
            <a:r>
              <a:rPr lang="en-US" dirty="0">
                <a:solidFill>
                  <a:srgbClr val="000000"/>
                </a:solidFill>
                <a:hlinkClick r:id="rId10"/>
              </a:rPr>
              <a:t> </a:t>
            </a:r>
            <a:r>
              <a:rPr lang="en-US" sz="1800" dirty="0">
                <a:solidFill>
                  <a:srgbClr val="000000"/>
                </a:solidFill>
                <a:hlinkClick r:id="rId10"/>
              </a:rPr>
              <a:t>http://home.dei.polimi.it/matteucc/Clustering/tutorial_html/AppletKM.html</a:t>
            </a:r>
            <a:endParaRPr lang="en-US" dirty="0">
              <a:solidFill>
                <a:srgbClr val="000000"/>
              </a:solidFill>
            </a:endParaRPr>
          </a:p>
          <a:p>
            <a:endParaRPr lang="de-CH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DC490-98B8-074B-BB30-37775A2447EF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297458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67132" y="1168826"/>
            <a:ext cx="8229600" cy="4850974"/>
          </a:xfrm>
        </p:spPr>
        <p:txBody>
          <a:bodyPr>
            <a:normAutofit/>
          </a:bodyPr>
          <a:lstStyle/>
          <a:p>
            <a:r>
              <a:rPr lang="en-US" sz="2800" dirty="0"/>
              <a:t>Converges to a </a:t>
            </a:r>
            <a:r>
              <a:rPr lang="en-US" sz="2800" i="1" dirty="0"/>
              <a:t>local minimum</a:t>
            </a:r>
            <a:r>
              <a:rPr lang="en-US" sz="2800" dirty="0"/>
              <a:t> solution</a:t>
            </a:r>
          </a:p>
          <a:p>
            <a:pPr lvl="1"/>
            <a:r>
              <a:rPr lang="en-US" sz="2400" dirty="0"/>
              <a:t>Initialize multiple runs</a:t>
            </a:r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pPr lvl="1"/>
            <a:endParaRPr lang="en-US" sz="2000" dirty="0"/>
          </a:p>
          <a:p>
            <a:r>
              <a:rPr lang="en-US" sz="2800" dirty="0"/>
              <a:t>Better fit for spherical data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Need to pick K (# of clusters)</a:t>
            </a:r>
          </a:p>
          <a:p>
            <a:pPr lvl="1"/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DC490-98B8-074B-BB30-37775A2447EF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>
                <a:latin typeface="Calibri" charset="0"/>
              </a:rPr>
              <a:t>K-means clustering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33600"/>
            <a:ext cx="9144000" cy="109299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8229" y="3352800"/>
            <a:ext cx="3768571" cy="1764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40593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Title 1"/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/>
          <a:lstStyle/>
          <a:p>
            <a:r>
              <a:rPr lang="en-US" dirty="0"/>
              <a:t>Segmentation as Clustering</a:t>
            </a:r>
            <a:endParaRPr lang="de-CH" dirty="0"/>
          </a:p>
        </p:txBody>
      </p:sp>
      <p:pic>
        <p:nvPicPr>
          <p:cNvPr id="57349" name="Picture 6" descr="C:\Documents and Settings\grauman\Desktop\segmentation\pandabw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16" t="4912" r="12018" b="11087"/>
          <a:stretch>
            <a:fillRect/>
          </a:stretch>
        </p:blipFill>
        <p:spPr bwMode="auto">
          <a:xfrm>
            <a:off x="879939" y="2189795"/>
            <a:ext cx="3681413" cy="2665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 descr="labelim_k3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4064" y="3684588"/>
            <a:ext cx="2982071" cy="21339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7351" name="Picture 6" descr="labelim_k2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4064" y="1019175"/>
            <a:ext cx="2982071" cy="2133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5823742" y="3153170"/>
            <a:ext cx="138271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>
                <a:solidFill>
                  <a:srgbClr val="000000"/>
                </a:solidFill>
                <a:latin typeface="+mn-lt"/>
              </a:rPr>
              <a:t>2 clusters</a:t>
            </a:r>
            <a:endParaRPr lang="en-US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DC490-98B8-074B-BB30-37775A2447EF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1818152" y="4922438"/>
            <a:ext cx="19812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>
                <a:solidFill>
                  <a:srgbClr val="000000"/>
                </a:solidFill>
                <a:latin typeface="+mn-lt"/>
              </a:rPr>
              <a:t>Original image</a:t>
            </a:r>
            <a:endParaRPr lang="en-US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15" name="TextBox 14"/>
          <p:cNvSpPr txBox="1">
            <a:spLocks noChangeArrowheads="1"/>
          </p:cNvSpPr>
          <p:nvPr/>
        </p:nvSpPr>
        <p:spPr bwMode="auto">
          <a:xfrm>
            <a:off x="5823741" y="5818582"/>
            <a:ext cx="138271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dirty="0">
                <a:solidFill>
                  <a:srgbClr val="000000"/>
                </a:solidFill>
                <a:latin typeface="+mn-lt"/>
              </a:rPr>
              <a:t>3 clusters</a:t>
            </a:r>
          </a:p>
        </p:txBody>
      </p:sp>
    </p:spTree>
    <p:extLst>
      <p:ext uri="{BB962C8B-B14F-4D97-AF65-F5344CB8AC3E}">
        <p14:creationId xmlns:p14="http://schemas.microsoft.com/office/powerpoint/2010/main" val="2237569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Feature Space</a:t>
            </a:r>
            <a:endParaRPr lang="de-C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25562"/>
            <a:ext cx="8229600" cy="4525963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Depending on what we choose as the </a:t>
            </a:r>
            <a:r>
              <a:rPr lang="en-US" i="1" dirty="0"/>
              <a:t>feature space</a:t>
            </a:r>
            <a:r>
              <a:rPr lang="en-US" dirty="0"/>
              <a:t>, we can group pixels in different ways.</a:t>
            </a:r>
          </a:p>
          <a:p>
            <a:endParaRPr lang="en-US" dirty="0"/>
          </a:p>
          <a:p>
            <a:r>
              <a:rPr lang="en-US" dirty="0">
                <a:solidFill>
                  <a:srgbClr val="000000"/>
                </a:solidFill>
              </a:rPr>
              <a:t>Grouping pixels based on </a:t>
            </a:r>
            <a:br>
              <a:rPr lang="en-US" dirty="0">
                <a:solidFill>
                  <a:srgbClr val="00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intensity </a:t>
            </a:r>
            <a:r>
              <a:rPr lang="en-US" dirty="0">
                <a:solidFill>
                  <a:srgbClr val="000000"/>
                </a:solidFill>
              </a:rPr>
              <a:t>similarity</a:t>
            </a:r>
          </a:p>
          <a:p>
            <a:endParaRPr lang="en-US" dirty="0">
              <a:solidFill>
                <a:srgbClr val="000000"/>
              </a:solidFill>
            </a:endParaRPr>
          </a:p>
          <a:p>
            <a:endParaRPr lang="en-US" dirty="0">
              <a:solidFill>
                <a:srgbClr val="000000"/>
              </a:solidFill>
            </a:endParaRPr>
          </a:p>
          <a:p>
            <a:endParaRPr lang="en-US" dirty="0">
              <a:solidFill>
                <a:srgbClr val="000000"/>
              </a:solidFill>
            </a:endParaRPr>
          </a:p>
          <a:p>
            <a:endParaRPr lang="en-US" dirty="0">
              <a:solidFill>
                <a:srgbClr val="000000"/>
              </a:solidFill>
            </a:endParaRPr>
          </a:p>
          <a:p>
            <a:endParaRPr lang="en-US" dirty="0">
              <a:solidFill>
                <a:srgbClr val="000000"/>
              </a:solidFill>
            </a:endParaRPr>
          </a:p>
          <a:p>
            <a:endParaRPr lang="en-US" sz="1200" dirty="0">
              <a:solidFill>
                <a:srgbClr val="000000"/>
              </a:solidFill>
            </a:endParaRPr>
          </a:p>
          <a:p>
            <a:r>
              <a:rPr lang="en-US" dirty="0">
                <a:solidFill>
                  <a:srgbClr val="000000"/>
                </a:solidFill>
              </a:rPr>
              <a:t>Feature space: intensity value (1D) </a:t>
            </a:r>
          </a:p>
          <a:p>
            <a:pPr>
              <a:buFontTx/>
              <a:buNone/>
            </a:pPr>
            <a:endParaRPr lang="en-US" dirty="0">
              <a:solidFill>
                <a:srgbClr val="000000"/>
              </a:solidFill>
            </a:endParaRPr>
          </a:p>
          <a:p>
            <a:endParaRPr lang="de-CH" dirty="0"/>
          </a:p>
        </p:txBody>
      </p:sp>
      <p:pic>
        <p:nvPicPr>
          <p:cNvPr id="66" name="Picture 6" descr="C:\Documents and Settings\grauman\Desktop\segmentation\pandabw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6092" y="2209800"/>
            <a:ext cx="4419600" cy="290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7" name="Straight Connector 66"/>
          <p:cNvCxnSpPr>
            <a:cxnSpLocks noChangeShapeType="1"/>
          </p:cNvCxnSpPr>
          <p:nvPr/>
        </p:nvCxnSpPr>
        <p:spPr bwMode="auto">
          <a:xfrm>
            <a:off x="555625" y="3962400"/>
            <a:ext cx="4089400" cy="0"/>
          </a:xfrm>
          <a:prstGeom prst="line">
            <a:avLst/>
          </a:prstGeom>
          <a:noFill/>
          <a:ln w="28575" algn="ctr">
            <a:solidFill>
              <a:srgbClr val="00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grpSp>
        <p:nvGrpSpPr>
          <p:cNvPr id="2" name="Group 69"/>
          <p:cNvGrpSpPr>
            <a:grpSpLocks/>
          </p:cNvGrpSpPr>
          <p:nvPr/>
        </p:nvGrpSpPr>
        <p:grpSpPr bwMode="auto">
          <a:xfrm>
            <a:off x="906463" y="3903663"/>
            <a:ext cx="3660775" cy="333375"/>
            <a:chOff x="906095" y="3903669"/>
            <a:chExt cx="3661036" cy="333292"/>
          </a:xfrm>
        </p:grpSpPr>
        <p:sp>
          <p:nvSpPr>
            <p:cNvPr id="60426" name="Oval 68"/>
            <p:cNvSpPr>
              <a:spLocks noChangeArrowheads="1"/>
            </p:cNvSpPr>
            <p:nvPr/>
          </p:nvSpPr>
          <p:spPr bwMode="auto">
            <a:xfrm>
              <a:off x="983888" y="3903669"/>
              <a:ext cx="96845" cy="96813"/>
            </a:xfrm>
            <a:prstGeom prst="ellipse">
              <a:avLst/>
            </a:prstGeom>
            <a:solidFill>
              <a:srgbClr val="000000"/>
            </a:solidFill>
            <a:ln w="25400" algn="ctr">
              <a:solidFill>
                <a:srgbClr val="89A4A7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>
                <a:solidFill>
                  <a:srgbClr val="FFFFFF"/>
                </a:solidFill>
                <a:latin typeface="Arial" pitchFamily="34" charset="0"/>
              </a:endParaRPr>
            </a:p>
          </p:txBody>
        </p:sp>
        <p:sp>
          <p:nvSpPr>
            <p:cNvPr id="60427" name="TextBox 12"/>
            <p:cNvSpPr txBox="1">
              <a:spLocks noChangeArrowheads="1"/>
            </p:cNvSpPr>
            <p:nvPr/>
          </p:nvSpPr>
          <p:spPr bwMode="auto">
            <a:xfrm>
              <a:off x="925568" y="4039984"/>
              <a:ext cx="817891" cy="1969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000" b="1">
                  <a:solidFill>
                    <a:schemeClr val="bg2"/>
                  </a:solidFill>
                  <a:latin typeface="Trebuchet MS" pitchFamily="34" charset="0"/>
                </a:defRPr>
              </a:lvl1pPr>
              <a:lvl2pPr marL="742950" indent="-285750">
                <a:defRPr sz="2000" b="1">
                  <a:solidFill>
                    <a:schemeClr val="bg2"/>
                  </a:solidFill>
                  <a:latin typeface="Trebuchet MS" pitchFamily="34" charset="0"/>
                </a:defRPr>
              </a:lvl2pPr>
              <a:lvl3pPr marL="1143000" indent="-228600">
                <a:defRPr sz="2000" b="1">
                  <a:solidFill>
                    <a:schemeClr val="bg2"/>
                  </a:solidFill>
                  <a:latin typeface="Trebuchet MS" pitchFamily="34" charset="0"/>
                </a:defRPr>
              </a:lvl3pPr>
              <a:lvl4pPr marL="1600200" indent="-228600">
                <a:defRPr sz="2000" b="1">
                  <a:solidFill>
                    <a:schemeClr val="bg2"/>
                  </a:solidFill>
                  <a:latin typeface="Trebuchet MS" pitchFamily="34" charset="0"/>
                </a:defRPr>
              </a:lvl4pPr>
              <a:lvl5pPr marL="2057400" indent="-228600">
                <a:defRPr sz="2000" b="1">
                  <a:solidFill>
                    <a:schemeClr val="bg2"/>
                  </a:solidFill>
                  <a:latin typeface="Trebuchet MS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bg2"/>
                  </a:solidFill>
                  <a:latin typeface="Trebuchet MS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bg2"/>
                  </a:solidFill>
                  <a:latin typeface="Trebuchet MS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bg2"/>
                  </a:solidFill>
                  <a:latin typeface="Trebuchet MS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bg2"/>
                  </a:solidFill>
                  <a:latin typeface="Trebuchet MS" pitchFamily="34" charset="0"/>
                </a:defRPr>
              </a:lvl9pPr>
            </a:lstStyle>
            <a:p>
              <a:endParaRPr lang="de-DE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60428" name="TextBox 13"/>
            <p:cNvSpPr txBox="1">
              <a:spLocks noChangeArrowheads="1"/>
            </p:cNvSpPr>
            <p:nvPr/>
          </p:nvSpPr>
          <p:spPr bwMode="auto">
            <a:xfrm>
              <a:off x="2483456" y="4020511"/>
              <a:ext cx="817891" cy="1969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000" b="1">
                  <a:solidFill>
                    <a:schemeClr val="bg2"/>
                  </a:solidFill>
                  <a:latin typeface="Trebuchet MS" pitchFamily="34" charset="0"/>
                </a:defRPr>
              </a:lvl1pPr>
              <a:lvl2pPr marL="742950" indent="-285750">
                <a:defRPr sz="2000" b="1">
                  <a:solidFill>
                    <a:schemeClr val="bg2"/>
                  </a:solidFill>
                  <a:latin typeface="Trebuchet MS" pitchFamily="34" charset="0"/>
                </a:defRPr>
              </a:lvl2pPr>
              <a:lvl3pPr marL="1143000" indent="-228600">
                <a:defRPr sz="2000" b="1">
                  <a:solidFill>
                    <a:schemeClr val="bg2"/>
                  </a:solidFill>
                  <a:latin typeface="Trebuchet MS" pitchFamily="34" charset="0"/>
                </a:defRPr>
              </a:lvl3pPr>
              <a:lvl4pPr marL="1600200" indent="-228600">
                <a:defRPr sz="2000" b="1">
                  <a:solidFill>
                    <a:schemeClr val="bg2"/>
                  </a:solidFill>
                  <a:latin typeface="Trebuchet MS" pitchFamily="34" charset="0"/>
                </a:defRPr>
              </a:lvl4pPr>
              <a:lvl5pPr marL="2057400" indent="-228600">
                <a:defRPr sz="2000" b="1">
                  <a:solidFill>
                    <a:schemeClr val="bg2"/>
                  </a:solidFill>
                  <a:latin typeface="Trebuchet MS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bg2"/>
                  </a:solidFill>
                  <a:latin typeface="Trebuchet MS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bg2"/>
                  </a:solidFill>
                  <a:latin typeface="Trebuchet MS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bg2"/>
                  </a:solidFill>
                  <a:latin typeface="Trebuchet MS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bg2"/>
                  </a:solidFill>
                  <a:latin typeface="Trebuchet MS" pitchFamily="34" charset="0"/>
                </a:defRPr>
              </a:lvl9pPr>
            </a:lstStyle>
            <a:p>
              <a:endParaRPr lang="de-DE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60429" name="TextBox 14"/>
            <p:cNvSpPr txBox="1">
              <a:spLocks noChangeArrowheads="1"/>
            </p:cNvSpPr>
            <p:nvPr/>
          </p:nvSpPr>
          <p:spPr bwMode="auto">
            <a:xfrm>
              <a:off x="3749240" y="4020511"/>
              <a:ext cx="817891" cy="1969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000" b="1">
                  <a:solidFill>
                    <a:schemeClr val="bg2"/>
                  </a:solidFill>
                  <a:latin typeface="Trebuchet MS" pitchFamily="34" charset="0"/>
                </a:defRPr>
              </a:lvl1pPr>
              <a:lvl2pPr marL="742950" indent="-285750">
                <a:defRPr sz="2000" b="1">
                  <a:solidFill>
                    <a:schemeClr val="bg2"/>
                  </a:solidFill>
                  <a:latin typeface="Trebuchet MS" pitchFamily="34" charset="0"/>
                </a:defRPr>
              </a:lvl2pPr>
              <a:lvl3pPr marL="1143000" indent="-228600">
                <a:defRPr sz="2000" b="1">
                  <a:solidFill>
                    <a:schemeClr val="bg2"/>
                  </a:solidFill>
                  <a:latin typeface="Trebuchet MS" pitchFamily="34" charset="0"/>
                </a:defRPr>
              </a:lvl3pPr>
              <a:lvl4pPr marL="1600200" indent="-228600">
                <a:defRPr sz="2000" b="1">
                  <a:solidFill>
                    <a:schemeClr val="bg2"/>
                  </a:solidFill>
                  <a:latin typeface="Trebuchet MS" pitchFamily="34" charset="0"/>
                </a:defRPr>
              </a:lvl4pPr>
              <a:lvl5pPr marL="2057400" indent="-228600">
                <a:defRPr sz="2000" b="1">
                  <a:solidFill>
                    <a:schemeClr val="bg2"/>
                  </a:solidFill>
                  <a:latin typeface="Trebuchet MS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bg2"/>
                  </a:solidFill>
                  <a:latin typeface="Trebuchet MS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bg2"/>
                  </a:solidFill>
                  <a:latin typeface="Trebuchet MS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bg2"/>
                  </a:solidFill>
                  <a:latin typeface="Trebuchet MS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bg2"/>
                  </a:solidFill>
                  <a:latin typeface="Trebuchet MS" pitchFamily="34" charset="0"/>
                </a:defRPr>
              </a:lvl9pPr>
            </a:lstStyle>
            <a:p>
              <a:endParaRPr lang="de-DE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60430" name="Oval 72"/>
            <p:cNvSpPr>
              <a:spLocks noChangeArrowheads="1"/>
            </p:cNvSpPr>
            <p:nvPr/>
          </p:nvSpPr>
          <p:spPr bwMode="auto">
            <a:xfrm>
              <a:off x="1064856" y="3903669"/>
              <a:ext cx="98432" cy="96813"/>
            </a:xfrm>
            <a:prstGeom prst="ellipse">
              <a:avLst/>
            </a:prstGeom>
            <a:solidFill>
              <a:srgbClr val="000000"/>
            </a:solidFill>
            <a:ln w="25400" algn="ctr">
              <a:solidFill>
                <a:srgbClr val="89A4A7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>
                <a:solidFill>
                  <a:srgbClr val="FFFFFF"/>
                </a:solidFill>
                <a:latin typeface="Arial" pitchFamily="34" charset="0"/>
              </a:endParaRPr>
            </a:p>
          </p:txBody>
        </p:sp>
        <p:sp>
          <p:nvSpPr>
            <p:cNvPr id="60431" name="Oval 73"/>
            <p:cNvSpPr>
              <a:spLocks noChangeArrowheads="1"/>
            </p:cNvSpPr>
            <p:nvPr/>
          </p:nvSpPr>
          <p:spPr bwMode="auto">
            <a:xfrm>
              <a:off x="906095" y="3903669"/>
              <a:ext cx="96844" cy="96813"/>
            </a:xfrm>
            <a:prstGeom prst="ellipse">
              <a:avLst/>
            </a:prstGeom>
            <a:solidFill>
              <a:srgbClr val="000000"/>
            </a:solidFill>
            <a:ln w="25400" algn="ctr">
              <a:solidFill>
                <a:srgbClr val="89A4A7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>
                <a:solidFill>
                  <a:srgbClr val="FFFFFF"/>
                </a:solidFill>
                <a:latin typeface="Arial" pitchFamily="34" charset="0"/>
              </a:endParaRPr>
            </a:p>
          </p:txBody>
        </p:sp>
        <p:sp>
          <p:nvSpPr>
            <p:cNvPr id="60432" name="Oval 74"/>
            <p:cNvSpPr>
              <a:spLocks noChangeArrowheads="1"/>
            </p:cNvSpPr>
            <p:nvPr/>
          </p:nvSpPr>
          <p:spPr bwMode="auto">
            <a:xfrm>
              <a:off x="1139474" y="3903669"/>
              <a:ext cx="98432" cy="96813"/>
            </a:xfrm>
            <a:prstGeom prst="ellipse">
              <a:avLst/>
            </a:prstGeom>
            <a:solidFill>
              <a:srgbClr val="000000"/>
            </a:solidFill>
            <a:ln w="25400" algn="ctr">
              <a:solidFill>
                <a:srgbClr val="89A4A7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>
                <a:solidFill>
                  <a:srgbClr val="FFFFFF"/>
                </a:solidFill>
                <a:latin typeface="Arial" pitchFamily="34" charset="0"/>
              </a:endParaRPr>
            </a:p>
          </p:txBody>
        </p:sp>
        <p:sp>
          <p:nvSpPr>
            <p:cNvPr id="60433" name="Oval 75"/>
            <p:cNvSpPr>
              <a:spLocks noChangeArrowheads="1"/>
            </p:cNvSpPr>
            <p:nvPr/>
          </p:nvSpPr>
          <p:spPr bwMode="auto">
            <a:xfrm>
              <a:off x="2444492" y="3903669"/>
              <a:ext cx="96845" cy="96813"/>
            </a:xfrm>
            <a:prstGeom prst="ellipse">
              <a:avLst/>
            </a:prstGeom>
            <a:solidFill>
              <a:srgbClr val="000000"/>
            </a:solidFill>
            <a:ln w="25400" algn="ctr">
              <a:solidFill>
                <a:srgbClr val="89A4A7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>
                <a:solidFill>
                  <a:srgbClr val="FFFFFF"/>
                </a:solidFill>
                <a:latin typeface="Arial" pitchFamily="34" charset="0"/>
              </a:endParaRPr>
            </a:p>
          </p:txBody>
        </p:sp>
        <p:sp>
          <p:nvSpPr>
            <p:cNvPr id="60434" name="Oval 76"/>
            <p:cNvSpPr>
              <a:spLocks noChangeArrowheads="1"/>
            </p:cNvSpPr>
            <p:nvPr/>
          </p:nvSpPr>
          <p:spPr bwMode="auto">
            <a:xfrm>
              <a:off x="2522285" y="3903669"/>
              <a:ext cx="96844" cy="96813"/>
            </a:xfrm>
            <a:prstGeom prst="ellipse">
              <a:avLst/>
            </a:prstGeom>
            <a:solidFill>
              <a:srgbClr val="000000"/>
            </a:solidFill>
            <a:ln w="25400" algn="ctr">
              <a:solidFill>
                <a:srgbClr val="89A4A7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>
                <a:solidFill>
                  <a:srgbClr val="FFFFFF"/>
                </a:solidFill>
                <a:latin typeface="Arial" pitchFamily="34" charset="0"/>
              </a:endParaRPr>
            </a:p>
          </p:txBody>
        </p:sp>
        <p:sp>
          <p:nvSpPr>
            <p:cNvPr id="60435" name="Oval 77"/>
            <p:cNvSpPr>
              <a:spLocks noChangeArrowheads="1"/>
            </p:cNvSpPr>
            <p:nvPr/>
          </p:nvSpPr>
          <p:spPr bwMode="auto">
            <a:xfrm>
              <a:off x="2600078" y="3903669"/>
              <a:ext cx="96845" cy="96813"/>
            </a:xfrm>
            <a:prstGeom prst="ellipse">
              <a:avLst/>
            </a:prstGeom>
            <a:solidFill>
              <a:srgbClr val="000000"/>
            </a:solidFill>
            <a:ln w="25400" algn="ctr">
              <a:solidFill>
                <a:srgbClr val="89A4A7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>
                <a:solidFill>
                  <a:srgbClr val="FFFFFF"/>
                </a:solidFill>
                <a:latin typeface="Arial" pitchFamily="34" charset="0"/>
              </a:endParaRPr>
            </a:p>
          </p:txBody>
        </p:sp>
        <p:sp>
          <p:nvSpPr>
            <p:cNvPr id="60436" name="Oval 78"/>
            <p:cNvSpPr>
              <a:spLocks noChangeArrowheads="1"/>
            </p:cNvSpPr>
            <p:nvPr/>
          </p:nvSpPr>
          <p:spPr bwMode="auto">
            <a:xfrm>
              <a:off x="2619129" y="3903669"/>
              <a:ext cx="98432" cy="96813"/>
            </a:xfrm>
            <a:prstGeom prst="ellipse">
              <a:avLst/>
            </a:prstGeom>
            <a:solidFill>
              <a:srgbClr val="000000"/>
            </a:solidFill>
            <a:ln w="25400" algn="ctr">
              <a:solidFill>
                <a:srgbClr val="89A4A7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>
                <a:solidFill>
                  <a:srgbClr val="FFFFFF"/>
                </a:solidFill>
                <a:latin typeface="Arial" pitchFamily="34" charset="0"/>
              </a:endParaRPr>
            </a:p>
          </p:txBody>
        </p:sp>
        <p:sp>
          <p:nvSpPr>
            <p:cNvPr id="60437" name="Oval 79"/>
            <p:cNvSpPr>
              <a:spLocks noChangeArrowheads="1"/>
            </p:cNvSpPr>
            <p:nvPr/>
          </p:nvSpPr>
          <p:spPr bwMode="auto">
            <a:xfrm>
              <a:off x="2696923" y="3903669"/>
              <a:ext cx="98432" cy="96813"/>
            </a:xfrm>
            <a:prstGeom prst="ellipse">
              <a:avLst/>
            </a:prstGeom>
            <a:solidFill>
              <a:srgbClr val="000000"/>
            </a:solidFill>
            <a:ln w="25400" algn="ctr">
              <a:solidFill>
                <a:srgbClr val="89A4A7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>
                <a:solidFill>
                  <a:srgbClr val="FFFFFF"/>
                </a:solidFill>
                <a:latin typeface="Arial" pitchFamily="34" charset="0"/>
              </a:endParaRPr>
            </a:p>
          </p:txBody>
        </p:sp>
        <p:sp>
          <p:nvSpPr>
            <p:cNvPr id="60438" name="Oval 80"/>
            <p:cNvSpPr>
              <a:spLocks noChangeArrowheads="1"/>
            </p:cNvSpPr>
            <p:nvPr/>
          </p:nvSpPr>
          <p:spPr bwMode="auto">
            <a:xfrm>
              <a:off x="2776303" y="3903669"/>
              <a:ext cx="96844" cy="96813"/>
            </a:xfrm>
            <a:prstGeom prst="ellipse">
              <a:avLst/>
            </a:prstGeom>
            <a:solidFill>
              <a:srgbClr val="000000"/>
            </a:solidFill>
            <a:ln w="25400" algn="ctr">
              <a:solidFill>
                <a:srgbClr val="89A4A7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>
                <a:solidFill>
                  <a:srgbClr val="FFFFFF"/>
                </a:solidFill>
                <a:latin typeface="Arial" pitchFamily="34" charset="0"/>
              </a:endParaRPr>
            </a:p>
          </p:txBody>
        </p:sp>
        <p:sp>
          <p:nvSpPr>
            <p:cNvPr id="60439" name="Oval 81"/>
            <p:cNvSpPr>
              <a:spLocks noChangeArrowheads="1"/>
            </p:cNvSpPr>
            <p:nvPr/>
          </p:nvSpPr>
          <p:spPr bwMode="auto">
            <a:xfrm>
              <a:off x="2696923" y="3903669"/>
              <a:ext cx="98432" cy="96813"/>
            </a:xfrm>
            <a:prstGeom prst="ellipse">
              <a:avLst/>
            </a:prstGeom>
            <a:solidFill>
              <a:srgbClr val="000000"/>
            </a:solidFill>
            <a:ln w="25400" algn="ctr">
              <a:solidFill>
                <a:srgbClr val="89A4A7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>
                <a:solidFill>
                  <a:srgbClr val="FFFFFF"/>
                </a:solidFill>
                <a:latin typeface="Arial" pitchFamily="34" charset="0"/>
              </a:endParaRPr>
            </a:p>
          </p:txBody>
        </p:sp>
        <p:sp>
          <p:nvSpPr>
            <p:cNvPr id="60440" name="Oval 82"/>
            <p:cNvSpPr>
              <a:spLocks noChangeArrowheads="1"/>
            </p:cNvSpPr>
            <p:nvPr/>
          </p:nvSpPr>
          <p:spPr bwMode="auto">
            <a:xfrm>
              <a:off x="2717561" y="3903669"/>
              <a:ext cx="96845" cy="96813"/>
            </a:xfrm>
            <a:prstGeom prst="ellipse">
              <a:avLst/>
            </a:prstGeom>
            <a:solidFill>
              <a:srgbClr val="000000"/>
            </a:solidFill>
            <a:ln w="25400" algn="ctr">
              <a:solidFill>
                <a:srgbClr val="89A4A7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>
                <a:solidFill>
                  <a:srgbClr val="FFFFFF"/>
                </a:solidFill>
                <a:latin typeface="Arial" pitchFamily="34" charset="0"/>
              </a:endParaRPr>
            </a:p>
          </p:txBody>
        </p:sp>
        <p:sp>
          <p:nvSpPr>
            <p:cNvPr id="60441" name="Oval 83"/>
            <p:cNvSpPr>
              <a:spLocks noChangeArrowheads="1"/>
            </p:cNvSpPr>
            <p:nvPr/>
          </p:nvSpPr>
          <p:spPr bwMode="auto">
            <a:xfrm>
              <a:off x="2795355" y="3903669"/>
              <a:ext cx="96844" cy="96813"/>
            </a:xfrm>
            <a:prstGeom prst="ellipse">
              <a:avLst/>
            </a:prstGeom>
            <a:solidFill>
              <a:srgbClr val="000000"/>
            </a:solidFill>
            <a:ln w="25400" algn="ctr">
              <a:solidFill>
                <a:srgbClr val="89A4A7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>
                <a:solidFill>
                  <a:srgbClr val="FFFFFF"/>
                </a:solidFill>
                <a:latin typeface="Arial" pitchFamily="34" charset="0"/>
              </a:endParaRPr>
            </a:p>
          </p:txBody>
        </p:sp>
        <p:sp>
          <p:nvSpPr>
            <p:cNvPr id="60442" name="Oval 84"/>
            <p:cNvSpPr>
              <a:spLocks noChangeArrowheads="1"/>
            </p:cNvSpPr>
            <p:nvPr/>
          </p:nvSpPr>
          <p:spPr bwMode="auto">
            <a:xfrm>
              <a:off x="2873147" y="3903669"/>
              <a:ext cx="96845" cy="96813"/>
            </a:xfrm>
            <a:prstGeom prst="ellipse">
              <a:avLst/>
            </a:prstGeom>
            <a:solidFill>
              <a:srgbClr val="000000"/>
            </a:solidFill>
            <a:ln w="25400" algn="ctr">
              <a:solidFill>
                <a:srgbClr val="89A4A7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>
                <a:solidFill>
                  <a:srgbClr val="FFFFFF"/>
                </a:solidFill>
                <a:latin typeface="Arial" pitchFamily="34" charset="0"/>
              </a:endParaRPr>
            </a:p>
          </p:txBody>
        </p:sp>
        <p:sp>
          <p:nvSpPr>
            <p:cNvPr id="60443" name="Oval 85"/>
            <p:cNvSpPr>
              <a:spLocks noChangeArrowheads="1"/>
            </p:cNvSpPr>
            <p:nvPr/>
          </p:nvSpPr>
          <p:spPr bwMode="auto">
            <a:xfrm>
              <a:off x="1101371" y="3903669"/>
              <a:ext cx="96845" cy="96813"/>
            </a:xfrm>
            <a:prstGeom prst="ellipse">
              <a:avLst/>
            </a:prstGeom>
            <a:solidFill>
              <a:srgbClr val="000000"/>
            </a:solidFill>
            <a:ln w="25400" algn="ctr">
              <a:solidFill>
                <a:srgbClr val="89A4A7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>
                <a:solidFill>
                  <a:srgbClr val="FFFFFF"/>
                </a:solidFill>
                <a:latin typeface="Arial" pitchFamily="34" charset="0"/>
              </a:endParaRPr>
            </a:p>
          </p:txBody>
        </p:sp>
        <p:sp>
          <p:nvSpPr>
            <p:cNvPr id="60444" name="Oval 86"/>
            <p:cNvSpPr>
              <a:spLocks noChangeArrowheads="1"/>
            </p:cNvSpPr>
            <p:nvPr/>
          </p:nvSpPr>
          <p:spPr bwMode="auto">
            <a:xfrm>
              <a:off x="1120422" y="3903669"/>
              <a:ext cx="96845" cy="96813"/>
            </a:xfrm>
            <a:prstGeom prst="ellipse">
              <a:avLst/>
            </a:prstGeom>
            <a:solidFill>
              <a:srgbClr val="000000"/>
            </a:solidFill>
            <a:ln w="25400" algn="ctr">
              <a:solidFill>
                <a:srgbClr val="89A4A7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>
                <a:solidFill>
                  <a:srgbClr val="FFFFFF"/>
                </a:solidFill>
                <a:latin typeface="Arial" pitchFamily="34" charset="0"/>
              </a:endParaRPr>
            </a:p>
          </p:txBody>
        </p:sp>
        <p:sp>
          <p:nvSpPr>
            <p:cNvPr id="60445" name="Oval 87"/>
            <p:cNvSpPr>
              <a:spLocks noChangeArrowheads="1"/>
            </p:cNvSpPr>
            <p:nvPr/>
          </p:nvSpPr>
          <p:spPr bwMode="auto">
            <a:xfrm>
              <a:off x="1198216" y="3903669"/>
              <a:ext cx="96844" cy="96813"/>
            </a:xfrm>
            <a:prstGeom prst="ellipse">
              <a:avLst/>
            </a:prstGeom>
            <a:solidFill>
              <a:srgbClr val="000000"/>
            </a:solidFill>
            <a:ln w="25400" algn="ctr">
              <a:solidFill>
                <a:srgbClr val="89A4A7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>
                <a:solidFill>
                  <a:srgbClr val="FFFFFF"/>
                </a:solidFill>
                <a:latin typeface="Arial" pitchFamily="34" charset="0"/>
              </a:endParaRPr>
            </a:p>
          </p:txBody>
        </p:sp>
        <p:sp>
          <p:nvSpPr>
            <p:cNvPr id="60446" name="Oval 88"/>
            <p:cNvSpPr>
              <a:spLocks noChangeArrowheads="1"/>
            </p:cNvSpPr>
            <p:nvPr/>
          </p:nvSpPr>
          <p:spPr bwMode="auto">
            <a:xfrm>
              <a:off x="3379596" y="3903669"/>
              <a:ext cx="96844" cy="96813"/>
            </a:xfrm>
            <a:prstGeom prst="ellipse">
              <a:avLst/>
            </a:prstGeom>
            <a:solidFill>
              <a:srgbClr val="000000"/>
            </a:solidFill>
            <a:ln w="25400" algn="ctr">
              <a:solidFill>
                <a:srgbClr val="89A4A7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>
                <a:solidFill>
                  <a:srgbClr val="FFFFFF"/>
                </a:solidFill>
                <a:latin typeface="Arial" pitchFamily="34" charset="0"/>
              </a:endParaRPr>
            </a:p>
          </p:txBody>
        </p:sp>
        <p:sp>
          <p:nvSpPr>
            <p:cNvPr id="60447" name="Oval 89"/>
            <p:cNvSpPr>
              <a:spLocks noChangeArrowheads="1"/>
            </p:cNvSpPr>
            <p:nvPr/>
          </p:nvSpPr>
          <p:spPr bwMode="auto">
            <a:xfrm>
              <a:off x="3398648" y="3903669"/>
              <a:ext cx="96844" cy="96813"/>
            </a:xfrm>
            <a:prstGeom prst="ellipse">
              <a:avLst/>
            </a:prstGeom>
            <a:solidFill>
              <a:srgbClr val="000000"/>
            </a:solidFill>
            <a:ln w="25400" algn="ctr">
              <a:solidFill>
                <a:srgbClr val="89A4A7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>
                <a:solidFill>
                  <a:srgbClr val="FFFFFF"/>
                </a:solidFill>
                <a:latin typeface="Arial" pitchFamily="34" charset="0"/>
              </a:endParaRPr>
            </a:p>
          </p:txBody>
        </p:sp>
        <p:sp>
          <p:nvSpPr>
            <p:cNvPr id="60448" name="Oval 90"/>
            <p:cNvSpPr>
              <a:spLocks noChangeArrowheads="1"/>
            </p:cNvSpPr>
            <p:nvPr/>
          </p:nvSpPr>
          <p:spPr bwMode="auto">
            <a:xfrm>
              <a:off x="3476440" y="3903669"/>
              <a:ext cx="96845" cy="96813"/>
            </a:xfrm>
            <a:prstGeom prst="ellipse">
              <a:avLst/>
            </a:prstGeom>
            <a:solidFill>
              <a:srgbClr val="000000"/>
            </a:solidFill>
            <a:ln w="25400" algn="ctr">
              <a:solidFill>
                <a:srgbClr val="89A4A7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>
                <a:solidFill>
                  <a:srgbClr val="FFFFFF"/>
                </a:solidFill>
                <a:latin typeface="Arial" pitchFamily="34" charset="0"/>
              </a:endParaRPr>
            </a:p>
          </p:txBody>
        </p:sp>
        <p:sp>
          <p:nvSpPr>
            <p:cNvPr id="60449" name="Oval 91"/>
            <p:cNvSpPr>
              <a:spLocks noChangeArrowheads="1"/>
            </p:cNvSpPr>
            <p:nvPr/>
          </p:nvSpPr>
          <p:spPr bwMode="auto">
            <a:xfrm>
              <a:off x="3516131" y="3903669"/>
              <a:ext cx="96844" cy="96813"/>
            </a:xfrm>
            <a:prstGeom prst="ellipse">
              <a:avLst/>
            </a:prstGeom>
            <a:solidFill>
              <a:srgbClr val="000000"/>
            </a:solidFill>
            <a:ln w="25400" algn="ctr">
              <a:solidFill>
                <a:srgbClr val="89A4A7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>
                <a:solidFill>
                  <a:srgbClr val="FFFFFF"/>
                </a:solidFill>
                <a:latin typeface="Arial" pitchFamily="34" charset="0"/>
              </a:endParaRPr>
            </a:p>
          </p:txBody>
        </p:sp>
        <p:sp>
          <p:nvSpPr>
            <p:cNvPr id="60450" name="Oval 92"/>
            <p:cNvSpPr>
              <a:spLocks noChangeArrowheads="1"/>
            </p:cNvSpPr>
            <p:nvPr/>
          </p:nvSpPr>
          <p:spPr bwMode="auto">
            <a:xfrm>
              <a:off x="3535182" y="3903669"/>
              <a:ext cx="96844" cy="96813"/>
            </a:xfrm>
            <a:prstGeom prst="ellipse">
              <a:avLst/>
            </a:prstGeom>
            <a:solidFill>
              <a:srgbClr val="000000"/>
            </a:solidFill>
            <a:ln w="25400" algn="ctr">
              <a:solidFill>
                <a:srgbClr val="89A4A7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>
                <a:solidFill>
                  <a:srgbClr val="FFFFFF"/>
                </a:solidFill>
                <a:latin typeface="Arial" pitchFamily="34" charset="0"/>
              </a:endParaRPr>
            </a:p>
          </p:txBody>
        </p:sp>
        <p:sp>
          <p:nvSpPr>
            <p:cNvPr id="60451" name="Oval 93"/>
            <p:cNvSpPr>
              <a:spLocks noChangeArrowheads="1"/>
            </p:cNvSpPr>
            <p:nvPr/>
          </p:nvSpPr>
          <p:spPr bwMode="auto">
            <a:xfrm>
              <a:off x="3612975" y="3903669"/>
              <a:ext cx="96845" cy="96813"/>
            </a:xfrm>
            <a:prstGeom prst="ellipse">
              <a:avLst/>
            </a:prstGeom>
            <a:solidFill>
              <a:srgbClr val="000000"/>
            </a:solidFill>
            <a:ln w="25400" algn="ctr">
              <a:solidFill>
                <a:srgbClr val="89A4A7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>
                <a:solidFill>
                  <a:srgbClr val="FFFFFF"/>
                </a:solidFill>
                <a:latin typeface="Arial" pitchFamily="34" charset="0"/>
              </a:endParaRPr>
            </a:p>
          </p:txBody>
        </p:sp>
        <p:sp>
          <p:nvSpPr>
            <p:cNvPr id="60452" name="Oval 94"/>
            <p:cNvSpPr>
              <a:spLocks noChangeArrowheads="1"/>
            </p:cNvSpPr>
            <p:nvPr/>
          </p:nvSpPr>
          <p:spPr bwMode="auto">
            <a:xfrm>
              <a:off x="2776303" y="3903669"/>
              <a:ext cx="96844" cy="96813"/>
            </a:xfrm>
            <a:prstGeom prst="ellipse">
              <a:avLst/>
            </a:prstGeom>
            <a:solidFill>
              <a:srgbClr val="000000"/>
            </a:solidFill>
            <a:ln w="25400" algn="ctr">
              <a:solidFill>
                <a:srgbClr val="89A4A7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>
                <a:solidFill>
                  <a:srgbClr val="FFFFFF"/>
                </a:solidFill>
                <a:latin typeface="Arial" pitchFamily="34" charset="0"/>
              </a:endParaRPr>
            </a:p>
          </p:txBody>
        </p:sp>
        <p:sp>
          <p:nvSpPr>
            <p:cNvPr id="60453" name="Oval 95"/>
            <p:cNvSpPr>
              <a:spLocks noChangeArrowheads="1"/>
            </p:cNvSpPr>
            <p:nvPr/>
          </p:nvSpPr>
          <p:spPr bwMode="auto">
            <a:xfrm>
              <a:off x="2795355" y="3903669"/>
              <a:ext cx="96844" cy="96813"/>
            </a:xfrm>
            <a:prstGeom prst="ellipse">
              <a:avLst/>
            </a:prstGeom>
            <a:solidFill>
              <a:srgbClr val="000000"/>
            </a:solidFill>
            <a:ln w="25400" algn="ctr">
              <a:solidFill>
                <a:srgbClr val="89A4A7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>
                <a:solidFill>
                  <a:srgbClr val="FFFFFF"/>
                </a:solidFill>
                <a:latin typeface="Arial" pitchFamily="34" charset="0"/>
              </a:endParaRPr>
            </a:p>
          </p:txBody>
        </p:sp>
        <p:sp>
          <p:nvSpPr>
            <p:cNvPr id="60454" name="Oval 96"/>
            <p:cNvSpPr>
              <a:spLocks noChangeArrowheads="1"/>
            </p:cNvSpPr>
            <p:nvPr/>
          </p:nvSpPr>
          <p:spPr bwMode="auto">
            <a:xfrm>
              <a:off x="2873147" y="3903669"/>
              <a:ext cx="96845" cy="96813"/>
            </a:xfrm>
            <a:prstGeom prst="ellipse">
              <a:avLst/>
            </a:prstGeom>
            <a:solidFill>
              <a:srgbClr val="000000"/>
            </a:solidFill>
            <a:ln w="25400" algn="ctr">
              <a:solidFill>
                <a:srgbClr val="89A4A7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>
                <a:solidFill>
                  <a:srgbClr val="FFFFFF"/>
                </a:solidFill>
                <a:latin typeface="Arial" pitchFamily="34" charset="0"/>
              </a:endParaRPr>
            </a:p>
          </p:txBody>
        </p:sp>
        <p:sp>
          <p:nvSpPr>
            <p:cNvPr id="60455" name="Oval 97"/>
            <p:cNvSpPr>
              <a:spLocks noChangeArrowheads="1"/>
            </p:cNvSpPr>
            <p:nvPr/>
          </p:nvSpPr>
          <p:spPr bwMode="auto">
            <a:xfrm>
              <a:off x="2911250" y="3903669"/>
              <a:ext cx="98432" cy="96813"/>
            </a:xfrm>
            <a:prstGeom prst="ellipse">
              <a:avLst/>
            </a:prstGeom>
            <a:solidFill>
              <a:srgbClr val="000000"/>
            </a:solidFill>
            <a:ln w="25400" algn="ctr">
              <a:solidFill>
                <a:srgbClr val="89A4A7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>
                <a:solidFill>
                  <a:srgbClr val="FFFFFF"/>
                </a:solidFill>
                <a:latin typeface="Arial" pitchFamily="34" charset="0"/>
              </a:endParaRPr>
            </a:p>
          </p:txBody>
        </p:sp>
        <p:sp>
          <p:nvSpPr>
            <p:cNvPr id="60456" name="Oval 98"/>
            <p:cNvSpPr>
              <a:spLocks noChangeArrowheads="1"/>
            </p:cNvSpPr>
            <p:nvPr/>
          </p:nvSpPr>
          <p:spPr bwMode="auto">
            <a:xfrm>
              <a:off x="2931889" y="3903669"/>
              <a:ext cx="96844" cy="96813"/>
            </a:xfrm>
            <a:prstGeom prst="ellipse">
              <a:avLst/>
            </a:prstGeom>
            <a:solidFill>
              <a:srgbClr val="000000"/>
            </a:solidFill>
            <a:ln w="25400" algn="ctr">
              <a:solidFill>
                <a:srgbClr val="89A4A7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>
                <a:solidFill>
                  <a:srgbClr val="FFFFFF"/>
                </a:solidFill>
                <a:latin typeface="Arial" pitchFamily="34" charset="0"/>
              </a:endParaRPr>
            </a:p>
          </p:txBody>
        </p:sp>
        <p:sp>
          <p:nvSpPr>
            <p:cNvPr id="60457" name="Oval 99"/>
            <p:cNvSpPr>
              <a:spLocks noChangeArrowheads="1"/>
            </p:cNvSpPr>
            <p:nvPr/>
          </p:nvSpPr>
          <p:spPr bwMode="auto">
            <a:xfrm>
              <a:off x="3009682" y="3903669"/>
              <a:ext cx="96845" cy="96813"/>
            </a:xfrm>
            <a:prstGeom prst="ellipse">
              <a:avLst/>
            </a:prstGeom>
            <a:solidFill>
              <a:srgbClr val="000000"/>
            </a:solidFill>
            <a:ln w="25400" algn="ctr">
              <a:solidFill>
                <a:srgbClr val="89A4A7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>
                <a:solidFill>
                  <a:srgbClr val="FFFFFF"/>
                </a:solidFill>
                <a:latin typeface="Arial" pitchFamily="34" charset="0"/>
              </a:endParaRPr>
            </a:p>
          </p:txBody>
        </p:sp>
        <p:sp>
          <p:nvSpPr>
            <p:cNvPr id="60458" name="Oval 100"/>
            <p:cNvSpPr>
              <a:spLocks noChangeArrowheads="1"/>
            </p:cNvSpPr>
            <p:nvPr/>
          </p:nvSpPr>
          <p:spPr bwMode="auto">
            <a:xfrm>
              <a:off x="3165268" y="3903669"/>
              <a:ext cx="96845" cy="96813"/>
            </a:xfrm>
            <a:prstGeom prst="ellipse">
              <a:avLst/>
            </a:prstGeom>
            <a:solidFill>
              <a:srgbClr val="000000"/>
            </a:solidFill>
            <a:ln w="25400" algn="ctr">
              <a:solidFill>
                <a:srgbClr val="89A4A7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>
                <a:solidFill>
                  <a:srgbClr val="FFFFFF"/>
                </a:solidFill>
                <a:latin typeface="Arial" pitchFamily="34" charset="0"/>
              </a:endParaRPr>
            </a:p>
          </p:txBody>
        </p:sp>
        <p:sp>
          <p:nvSpPr>
            <p:cNvPr id="60459" name="Oval 101"/>
            <p:cNvSpPr>
              <a:spLocks noChangeArrowheads="1"/>
            </p:cNvSpPr>
            <p:nvPr/>
          </p:nvSpPr>
          <p:spPr bwMode="auto">
            <a:xfrm>
              <a:off x="3671717" y="3903669"/>
              <a:ext cx="96844" cy="96813"/>
            </a:xfrm>
            <a:prstGeom prst="ellipse">
              <a:avLst/>
            </a:prstGeom>
            <a:solidFill>
              <a:srgbClr val="000000"/>
            </a:solidFill>
            <a:ln w="25400" algn="ctr">
              <a:solidFill>
                <a:srgbClr val="89A4A7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>
                <a:solidFill>
                  <a:srgbClr val="FFFFFF"/>
                </a:solidFill>
                <a:latin typeface="Arial" pitchFamily="34" charset="0"/>
              </a:endParaRPr>
            </a:p>
          </p:txBody>
        </p:sp>
        <p:sp>
          <p:nvSpPr>
            <p:cNvPr id="60460" name="Oval 102"/>
            <p:cNvSpPr>
              <a:spLocks noChangeArrowheads="1"/>
            </p:cNvSpPr>
            <p:nvPr/>
          </p:nvSpPr>
          <p:spPr bwMode="auto">
            <a:xfrm>
              <a:off x="3690769" y="3903669"/>
              <a:ext cx="96844" cy="96813"/>
            </a:xfrm>
            <a:prstGeom prst="ellipse">
              <a:avLst/>
            </a:prstGeom>
            <a:solidFill>
              <a:srgbClr val="000000"/>
            </a:solidFill>
            <a:ln w="25400" algn="ctr">
              <a:solidFill>
                <a:srgbClr val="89A4A7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>
                <a:solidFill>
                  <a:srgbClr val="FFFFFF"/>
                </a:solidFill>
                <a:latin typeface="Arial" pitchFamily="34" charset="0"/>
              </a:endParaRPr>
            </a:p>
          </p:txBody>
        </p:sp>
        <p:sp>
          <p:nvSpPr>
            <p:cNvPr id="60461" name="Oval 103"/>
            <p:cNvSpPr>
              <a:spLocks noChangeArrowheads="1"/>
            </p:cNvSpPr>
            <p:nvPr/>
          </p:nvSpPr>
          <p:spPr bwMode="auto">
            <a:xfrm>
              <a:off x="3768561" y="3903669"/>
              <a:ext cx="96845" cy="96813"/>
            </a:xfrm>
            <a:prstGeom prst="ellipse">
              <a:avLst/>
            </a:prstGeom>
            <a:solidFill>
              <a:srgbClr val="000000"/>
            </a:solidFill>
            <a:ln w="25400" algn="ctr">
              <a:solidFill>
                <a:srgbClr val="89A4A7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>
                <a:solidFill>
                  <a:srgbClr val="FFFFFF"/>
                </a:solidFill>
                <a:latin typeface="Arial" pitchFamily="34" charset="0"/>
              </a:endParaRPr>
            </a:p>
          </p:txBody>
        </p:sp>
        <p:sp>
          <p:nvSpPr>
            <p:cNvPr id="60462" name="Oval 104"/>
            <p:cNvSpPr>
              <a:spLocks noChangeArrowheads="1"/>
            </p:cNvSpPr>
            <p:nvPr/>
          </p:nvSpPr>
          <p:spPr bwMode="auto">
            <a:xfrm>
              <a:off x="3787612" y="3903669"/>
              <a:ext cx="98432" cy="96813"/>
            </a:xfrm>
            <a:prstGeom prst="ellipse">
              <a:avLst/>
            </a:prstGeom>
            <a:solidFill>
              <a:srgbClr val="000000"/>
            </a:solidFill>
            <a:ln w="25400" algn="ctr">
              <a:solidFill>
                <a:srgbClr val="89A4A7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>
                <a:solidFill>
                  <a:srgbClr val="FFFFFF"/>
                </a:solidFill>
                <a:latin typeface="Arial" pitchFamily="34" charset="0"/>
              </a:endParaRPr>
            </a:p>
          </p:txBody>
        </p:sp>
        <p:sp>
          <p:nvSpPr>
            <p:cNvPr id="60463" name="Oval 105"/>
            <p:cNvSpPr>
              <a:spLocks noChangeArrowheads="1"/>
            </p:cNvSpPr>
            <p:nvPr/>
          </p:nvSpPr>
          <p:spPr bwMode="auto">
            <a:xfrm>
              <a:off x="3808252" y="3903669"/>
              <a:ext cx="96844" cy="96813"/>
            </a:xfrm>
            <a:prstGeom prst="ellipse">
              <a:avLst/>
            </a:prstGeom>
            <a:solidFill>
              <a:srgbClr val="000000"/>
            </a:solidFill>
            <a:ln w="25400" algn="ctr">
              <a:solidFill>
                <a:srgbClr val="89A4A7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>
                <a:solidFill>
                  <a:srgbClr val="FFFFFF"/>
                </a:solidFill>
                <a:latin typeface="Arial" pitchFamily="34" charset="0"/>
              </a:endParaRPr>
            </a:p>
          </p:txBody>
        </p:sp>
        <p:sp>
          <p:nvSpPr>
            <p:cNvPr id="60464" name="Oval 106"/>
            <p:cNvSpPr>
              <a:spLocks noChangeArrowheads="1"/>
            </p:cNvSpPr>
            <p:nvPr/>
          </p:nvSpPr>
          <p:spPr bwMode="auto">
            <a:xfrm>
              <a:off x="3886044" y="3903669"/>
              <a:ext cx="96845" cy="96813"/>
            </a:xfrm>
            <a:prstGeom prst="ellipse">
              <a:avLst/>
            </a:prstGeom>
            <a:solidFill>
              <a:srgbClr val="000000"/>
            </a:solidFill>
            <a:ln w="25400" algn="ctr">
              <a:solidFill>
                <a:srgbClr val="89A4A7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>
                <a:solidFill>
                  <a:srgbClr val="FFFFFF"/>
                </a:solidFill>
                <a:latin typeface="Arial" pitchFamily="34" charset="0"/>
              </a:endParaRPr>
            </a:p>
          </p:txBody>
        </p:sp>
        <p:sp>
          <p:nvSpPr>
            <p:cNvPr id="60465" name="Oval 107"/>
            <p:cNvSpPr>
              <a:spLocks noChangeArrowheads="1"/>
            </p:cNvSpPr>
            <p:nvPr/>
          </p:nvSpPr>
          <p:spPr bwMode="auto">
            <a:xfrm>
              <a:off x="3943199" y="3903669"/>
              <a:ext cx="98432" cy="96813"/>
            </a:xfrm>
            <a:prstGeom prst="ellipse">
              <a:avLst/>
            </a:prstGeom>
            <a:solidFill>
              <a:srgbClr val="000000"/>
            </a:solidFill>
            <a:ln w="25400" algn="ctr">
              <a:solidFill>
                <a:srgbClr val="89A4A7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>
                <a:solidFill>
                  <a:srgbClr val="FFFFFF"/>
                </a:solidFill>
                <a:latin typeface="Arial" pitchFamily="34" charset="0"/>
              </a:endParaRPr>
            </a:p>
          </p:txBody>
        </p:sp>
        <p:sp>
          <p:nvSpPr>
            <p:cNvPr id="60466" name="Oval 108"/>
            <p:cNvSpPr>
              <a:spLocks noChangeArrowheads="1"/>
            </p:cNvSpPr>
            <p:nvPr/>
          </p:nvSpPr>
          <p:spPr bwMode="auto">
            <a:xfrm>
              <a:off x="4022579" y="3903669"/>
              <a:ext cx="96845" cy="96813"/>
            </a:xfrm>
            <a:prstGeom prst="ellipse">
              <a:avLst/>
            </a:prstGeom>
            <a:solidFill>
              <a:srgbClr val="000000"/>
            </a:solidFill>
            <a:ln w="25400" algn="ctr">
              <a:solidFill>
                <a:srgbClr val="89A4A7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>
                <a:solidFill>
                  <a:srgbClr val="FFFFFF"/>
                </a:solidFill>
                <a:latin typeface="Arial" pitchFamily="34" charset="0"/>
              </a:endParaRPr>
            </a:p>
          </p:txBody>
        </p:sp>
        <p:sp>
          <p:nvSpPr>
            <p:cNvPr id="60467" name="Oval 109"/>
            <p:cNvSpPr>
              <a:spLocks noChangeArrowheads="1"/>
            </p:cNvSpPr>
            <p:nvPr/>
          </p:nvSpPr>
          <p:spPr bwMode="auto">
            <a:xfrm>
              <a:off x="1395080" y="3903669"/>
              <a:ext cx="98432" cy="96813"/>
            </a:xfrm>
            <a:prstGeom prst="ellipse">
              <a:avLst/>
            </a:prstGeom>
            <a:solidFill>
              <a:srgbClr val="000000"/>
            </a:solidFill>
            <a:ln w="25400" algn="ctr">
              <a:solidFill>
                <a:srgbClr val="89A4A7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>
                <a:solidFill>
                  <a:srgbClr val="FFFFFF"/>
                </a:solidFill>
                <a:latin typeface="Arial" pitchFamily="34" charset="0"/>
              </a:endParaRPr>
            </a:p>
          </p:txBody>
        </p:sp>
        <p:sp>
          <p:nvSpPr>
            <p:cNvPr id="60468" name="Oval 110"/>
            <p:cNvSpPr>
              <a:spLocks noChangeArrowheads="1"/>
            </p:cNvSpPr>
            <p:nvPr/>
          </p:nvSpPr>
          <p:spPr bwMode="auto">
            <a:xfrm>
              <a:off x="1472872" y="3903669"/>
              <a:ext cx="98432" cy="96813"/>
            </a:xfrm>
            <a:prstGeom prst="ellipse">
              <a:avLst/>
            </a:prstGeom>
            <a:solidFill>
              <a:srgbClr val="000000"/>
            </a:solidFill>
            <a:ln w="25400" algn="ctr">
              <a:solidFill>
                <a:srgbClr val="89A4A7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>
                <a:solidFill>
                  <a:srgbClr val="FFFFFF"/>
                </a:solidFill>
                <a:latin typeface="Arial" pitchFamily="34" charset="0"/>
              </a:endParaRPr>
            </a:p>
          </p:txBody>
        </p:sp>
        <p:sp>
          <p:nvSpPr>
            <p:cNvPr id="60469" name="Oval 111"/>
            <p:cNvSpPr>
              <a:spLocks noChangeArrowheads="1"/>
            </p:cNvSpPr>
            <p:nvPr/>
          </p:nvSpPr>
          <p:spPr bwMode="auto">
            <a:xfrm>
              <a:off x="1550666" y="3903669"/>
              <a:ext cx="98432" cy="96813"/>
            </a:xfrm>
            <a:prstGeom prst="ellipse">
              <a:avLst/>
            </a:prstGeom>
            <a:solidFill>
              <a:srgbClr val="000000"/>
            </a:solidFill>
            <a:ln w="25400" algn="ctr">
              <a:solidFill>
                <a:srgbClr val="89A4A7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>
                <a:solidFill>
                  <a:srgbClr val="FFFFFF"/>
                </a:solidFill>
                <a:latin typeface="Arial" pitchFamily="34" charset="0"/>
              </a:endParaRPr>
            </a:p>
          </p:txBody>
        </p:sp>
        <p:sp>
          <p:nvSpPr>
            <p:cNvPr id="60470" name="Oval 112"/>
            <p:cNvSpPr>
              <a:spLocks noChangeArrowheads="1"/>
            </p:cNvSpPr>
            <p:nvPr/>
          </p:nvSpPr>
          <p:spPr bwMode="auto">
            <a:xfrm>
              <a:off x="1571304" y="3903669"/>
              <a:ext cx="96845" cy="96813"/>
            </a:xfrm>
            <a:prstGeom prst="ellipse">
              <a:avLst/>
            </a:prstGeom>
            <a:solidFill>
              <a:srgbClr val="000000"/>
            </a:solidFill>
            <a:ln w="25400" algn="ctr">
              <a:solidFill>
                <a:srgbClr val="89A4A7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>
                <a:solidFill>
                  <a:srgbClr val="FFFFFF"/>
                </a:solidFill>
                <a:latin typeface="Arial" pitchFamily="34" charset="0"/>
              </a:endParaRPr>
            </a:p>
          </p:txBody>
        </p:sp>
        <p:sp>
          <p:nvSpPr>
            <p:cNvPr id="60471" name="Oval 113"/>
            <p:cNvSpPr>
              <a:spLocks noChangeArrowheads="1"/>
            </p:cNvSpPr>
            <p:nvPr/>
          </p:nvSpPr>
          <p:spPr bwMode="auto">
            <a:xfrm>
              <a:off x="1649098" y="3903669"/>
              <a:ext cx="96844" cy="96813"/>
            </a:xfrm>
            <a:prstGeom prst="ellipse">
              <a:avLst/>
            </a:prstGeom>
            <a:solidFill>
              <a:srgbClr val="000000"/>
            </a:solidFill>
            <a:ln w="25400" algn="ctr">
              <a:solidFill>
                <a:srgbClr val="89A4A7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>
                <a:solidFill>
                  <a:srgbClr val="FFFFFF"/>
                </a:solidFill>
                <a:latin typeface="Arial" pitchFamily="34" charset="0"/>
              </a:endParaRPr>
            </a:p>
          </p:txBody>
        </p:sp>
        <p:sp>
          <p:nvSpPr>
            <p:cNvPr id="60472" name="Oval 114"/>
            <p:cNvSpPr>
              <a:spLocks noChangeArrowheads="1"/>
            </p:cNvSpPr>
            <p:nvPr/>
          </p:nvSpPr>
          <p:spPr bwMode="auto">
            <a:xfrm>
              <a:off x="1726891" y="3903669"/>
              <a:ext cx="96845" cy="96813"/>
            </a:xfrm>
            <a:prstGeom prst="ellipse">
              <a:avLst/>
            </a:prstGeom>
            <a:solidFill>
              <a:srgbClr val="000000"/>
            </a:solidFill>
            <a:ln w="25400" algn="ctr">
              <a:solidFill>
                <a:srgbClr val="89A4A7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>
                <a:solidFill>
                  <a:srgbClr val="FFFFFF"/>
                </a:solidFill>
                <a:latin typeface="Arial" pitchFamily="34" charset="0"/>
              </a:endParaRPr>
            </a:p>
          </p:txBody>
        </p:sp>
        <p:sp>
          <p:nvSpPr>
            <p:cNvPr id="60473" name="Oval 115"/>
            <p:cNvSpPr>
              <a:spLocks noChangeArrowheads="1"/>
            </p:cNvSpPr>
            <p:nvPr/>
          </p:nvSpPr>
          <p:spPr bwMode="auto">
            <a:xfrm>
              <a:off x="1649098" y="3903669"/>
              <a:ext cx="96844" cy="96813"/>
            </a:xfrm>
            <a:prstGeom prst="ellipse">
              <a:avLst/>
            </a:prstGeom>
            <a:solidFill>
              <a:srgbClr val="000000"/>
            </a:solidFill>
            <a:ln w="25400" algn="ctr">
              <a:solidFill>
                <a:srgbClr val="89A4A7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>
                <a:solidFill>
                  <a:srgbClr val="FFFFFF"/>
                </a:solidFill>
                <a:latin typeface="Arial" pitchFamily="34" charset="0"/>
              </a:endParaRPr>
            </a:p>
          </p:txBody>
        </p:sp>
        <p:sp>
          <p:nvSpPr>
            <p:cNvPr id="60474" name="Oval 116"/>
            <p:cNvSpPr>
              <a:spLocks noChangeArrowheads="1"/>
            </p:cNvSpPr>
            <p:nvPr/>
          </p:nvSpPr>
          <p:spPr bwMode="auto">
            <a:xfrm>
              <a:off x="1668149" y="3903669"/>
              <a:ext cx="96844" cy="96813"/>
            </a:xfrm>
            <a:prstGeom prst="ellipse">
              <a:avLst/>
            </a:prstGeom>
            <a:solidFill>
              <a:srgbClr val="000000"/>
            </a:solidFill>
            <a:ln w="25400" algn="ctr">
              <a:solidFill>
                <a:srgbClr val="89A4A7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>
                <a:solidFill>
                  <a:srgbClr val="FFFFFF"/>
                </a:solidFill>
                <a:latin typeface="Arial" pitchFamily="34" charset="0"/>
              </a:endParaRPr>
            </a:p>
          </p:txBody>
        </p:sp>
        <p:sp>
          <p:nvSpPr>
            <p:cNvPr id="60475" name="Oval 117"/>
            <p:cNvSpPr>
              <a:spLocks noChangeArrowheads="1"/>
            </p:cNvSpPr>
            <p:nvPr/>
          </p:nvSpPr>
          <p:spPr bwMode="auto">
            <a:xfrm>
              <a:off x="1745942" y="3903669"/>
              <a:ext cx="96845" cy="96813"/>
            </a:xfrm>
            <a:prstGeom prst="ellipse">
              <a:avLst/>
            </a:prstGeom>
            <a:solidFill>
              <a:srgbClr val="000000"/>
            </a:solidFill>
            <a:ln w="25400" algn="ctr">
              <a:solidFill>
                <a:srgbClr val="89A4A7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>
                <a:solidFill>
                  <a:srgbClr val="FFFFFF"/>
                </a:solidFill>
                <a:latin typeface="Arial" pitchFamily="34" charset="0"/>
              </a:endParaRPr>
            </a:p>
          </p:txBody>
        </p:sp>
        <p:sp>
          <p:nvSpPr>
            <p:cNvPr id="60476" name="Oval 118"/>
            <p:cNvSpPr>
              <a:spLocks noChangeArrowheads="1"/>
            </p:cNvSpPr>
            <p:nvPr/>
          </p:nvSpPr>
          <p:spPr bwMode="auto">
            <a:xfrm>
              <a:off x="1823735" y="3903669"/>
              <a:ext cx="96844" cy="96813"/>
            </a:xfrm>
            <a:prstGeom prst="ellipse">
              <a:avLst/>
            </a:prstGeom>
            <a:solidFill>
              <a:srgbClr val="000000"/>
            </a:solidFill>
            <a:ln w="25400" algn="ctr">
              <a:solidFill>
                <a:srgbClr val="89A4A7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>
                <a:solidFill>
                  <a:srgbClr val="FFFFFF"/>
                </a:solidFill>
                <a:latin typeface="Arial" pitchFamily="34" charset="0"/>
              </a:endParaRPr>
            </a:p>
          </p:txBody>
        </p:sp>
        <p:sp>
          <p:nvSpPr>
            <p:cNvPr id="60477" name="Oval 119"/>
            <p:cNvSpPr>
              <a:spLocks noChangeArrowheads="1"/>
            </p:cNvSpPr>
            <p:nvPr/>
          </p:nvSpPr>
          <p:spPr bwMode="auto">
            <a:xfrm>
              <a:off x="1726891" y="3903669"/>
              <a:ext cx="96845" cy="96813"/>
            </a:xfrm>
            <a:prstGeom prst="ellipse">
              <a:avLst/>
            </a:prstGeom>
            <a:solidFill>
              <a:srgbClr val="000000"/>
            </a:solidFill>
            <a:ln w="25400" algn="ctr">
              <a:solidFill>
                <a:srgbClr val="89A4A7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>
                <a:solidFill>
                  <a:srgbClr val="FFFFFF"/>
                </a:solidFill>
                <a:latin typeface="Arial" pitchFamily="34" charset="0"/>
              </a:endParaRPr>
            </a:p>
          </p:txBody>
        </p:sp>
        <p:sp>
          <p:nvSpPr>
            <p:cNvPr id="60478" name="Oval 120"/>
            <p:cNvSpPr>
              <a:spLocks noChangeArrowheads="1"/>
            </p:cNvSpPr>
            <p:nvPr/>
          </p:nvSpPr>
          <p:spPr bwMode="auto">
            <a:xfrm>
              <a:off x="1745942" y="3903669"/>
              <a:ext cx="96845" cy="96813"/>
            </a:xfrm>
            <a:prstGeom prst="ellipse">
              <a:avLst/>
            </a:prstGeom>
            <a:solidFill>
              <a:srgbClr val="000000"/>
            </a:solidFill>
            <a:ln w="25400" algn="ctr">
              <a:solidFill>
                <a:srgbClr val="89A4A7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>
                <a:solidFill>
                  <a:srgbClr val="FFFFFF"/>
                </a:solidFill>
                <a:latin typeface="Arial" pitchFamily="34" charset="0"/>
              </a:endParaRPr>
            </a:p>
          </p:txBody>
        </p:sp>
        <p:sp>
          <p:nvSpPr>
            <p:cNvPr id="60479" name="Oval 121"/>
            <p:cNvSpPr>
              <a:spLocks noChangeArrowheads="1"/>
            </p:cNvSpPr>
            <p:nvPr/>
          </p:nvSpPr>
          <p:spPr bwMode="auto">
            <a:xfrm>
              <a:off x="1823735" y="3903669"/>
              <a:ext cx="96844" cy="96813"/>
            </a:xfrm>
            <a:prstGeom prst="ellipse">
              <a:avLst/>
            </a:prstGeom>
            <a:solidFill>
              <a:srgbClr val="000000"/>
            </a:solidFill>
            <a:ln w="25400" algn="ctr">
              <a:solidFill>
                <a:srgbClr val="89A4A7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>
                <a:solidFill>
                  <a:srgbClr val="FFFFFF"/>
                </a:solidFill>
                <a:latin typeface="Arial" pitchFamily="34" charset="0"/>
              </a:endParaRPr>
            </a:p>
          </p:txBody>
        </p:sp>
        <p:sp>
          <p:nvSpPr>
            <p:cNvPr id="60480" name="Oval 122"/>
            <p:cNvSpPr>
              <a:spLocks noChangeArrowheads="1"/>
            </p:cNvSpPr>
            <p:nvPr/>
          </p:nvSpPr>
          <p:spPr bwMode="auto">
            <a:xfrm>
              <a:off x="1863425" y="3903669"/>
              <a:ext cx="96845" cy="96813"/>
            </a:xfrm>
            <a:prstGeom prst="ellipse">
              <a:avLst/>
            </a:prstGeom>
            <a:solidFill>
              <a:srgbClr val="000000"/>
            </a:solidFill>
            <a:ln w="25400" algn="ctr">
              <a:solidFill>
                <a:srgbClr val="89A4A7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>
                <a:solidFill>
                  <a:srgbClr val="FFFFFF"/>
                </a:solidFill>
                <a:latin typeface="Arial" pitchFamily="34" charset="0"/>
              </a:endParaRPr>
            </a:p>
          </p:txBody>
        </p:sp>
        <p:sp>
          <p:nvSpPr>
            <p:cNvPr id="60481" name="Oval 123"/>
            <p:cNvSpPr>
              <a:spLocks noChangeArrowheads="1"/>
            </p:cNvSpPr>
            <p:nvPr/>
          </p:nvSpPr>
          <p:spPr bwMode="auto">
            <a:xfrm>
              <a:off x="1882477" y="3903669"/>
              <a:ext cx="96845" cy="96813"/>
            </a:xfrm>
            <a:prstGeom prst="ellipse">
              <a:avLst/>
            </a:prstGeom>
            <a:solidFill>
              <a:srgbClr val="000000"/>
            </a:solidFill>
            <a:ln w="25400" algn="ctr">
              <a:solidFill>
                <a:srgbClr val="89A4A7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>
                <a:solidFill>
                  <a:srgbClr val="FFFFFF"/>
                </a:solidFill>
                <a:latin typeface="Arial" pitchFamily="34" charset="0"/>
              </a:endParaRPr>
            </a:p>
          </p:txBody>
        </p:sp>
        <p:sp>
          <p:nvSpPr>
            <p:cNvPr id="60482" name="Oval 124"/>
            <p:cNvSpPr>
              <a:spLocks noChangeArrowheads="1"/>
            </p:cNvSpPr>
            <p:nvPr/>
          </p:nvSpPr>
          <p:spPr bwMode="auto">
            <a:xfrm>
              <a:off x="2101567" y="3903669"/>
              <a:ext cx="96845" cy="96813"/>
            </a:xfrm>
            <a:prstGeom prst="ellipse">
              <a:avLst/>
            </a:prstGeom>
            <a:solidFill>
              <a:srgbClr val="000000"/>
            </a:solidFill>
            <a:ln w="25400" algn="ctr">
              <a:solidFill>
                <a:srgbClr val="89A4A7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>
                <a:solidFill>
                  <a:srgbClr val="FFFFFF"/>
                </a:solidFill>
                <a:latin typeface="Arial" pitchFamily="34" charset="0"/>
              </a:endParaRPr>
            </a:p>
          </p:txBody>
        </p:sp>
      </p:grpSp>
      <p:sp>
        <p:nvSpPr>
          <p:cNvPr id="60425" name="TextBox 125"/>
          <p:cNvSpPr txBox="1">
            <a:spLocks noChangeArrowheads="1"/>
          </p:cNvSpPr>
          <p:nvPr/>
        </p:nvSpPr>
        <p:spPr bwMode="auto">
          <a:xfrm>
            <a:off x="312738" y="6019800"/>
            <a:ext cx="25685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 b="1">
                <a:solidFill>
                  <a:schemeClr val="bg2"/>
                </a:solidFill>
                <a:latin typeface="Trebuchet MS" pitchFamily="34" charset="0"/>
              </a:defRPr>
            </a:lvl1pPr>
            <a:lvl2pPr marL="742950" indent="-285750">
              <a:defRPr sz="2000" b="1">
                <a:solidFill>
                  <a:schemeClr val="bg2"/>
                </a:solidFill>
                <a:latin typeface="Trebuchet MS" pitchFamily="34" charset="0"/>
              </a:defRPr>
            </a:lvl2pPr>
            <a:lvl3pPr marL="1143000" indent="-228600">
              <a:defRPr sz="2000" b="1">
                <a:solidFill>
                  <a:schemeClr val="bg2"/>
                </a:solidFill>
                <a:latin typeface="Trebuchet MS" pitchFamily="34" charset="0"/>
              </a:defRPr>
            </a:lvl3pPr>
            <a:lvl4pPr marL="1600200" indent="-228600">
              <a:defRPr sz="2000" b="1">
                <a:solidFill>
                  <a:schemeClr val="bg2"/>
                </a:solidFill>
                <a:latin typeface="Trebuchet MS" pitchFamily="34" charset="0"/>
              </a:defRPr>
            </a:lvl4pPr>
            <a:lvl5pPr marL="2057400" indent="-228600">
              <a:defRPr sz="2000" b="1">
                <a:solidFill>
                  <a:schemeClr val="bg2"/>
                </a:solidFill>
                <a:latin typeface="Trebuchet MS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2"/>
                </a:solidFill>
                <a:latin typeface="Trebuchet MS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2"/>
                </a:solidFill>
                <a:latin typeface="Trebuchet MS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2"/>
                </a:solidFill>
                <a:latin typeface="Trebuchet MS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2"/>
                </a:solidFill>
                <a:latin typeface="Trebuchet MS" pitchFamily="34" charset="0"/>
              </a:defRPr>
            </a:lvl9pPr>
          </a:lstStyle>
          <a:p>
            <a:r>
              <a:rPr lang="en-US" sz="1400" b="0" dirty="0">
                <a:solidFill>
                  <a:srgbClr val="000000"/>
                </a:solidFill>
              </a:rPr>
              <a:t>Slide credit: Kristen </a:t>
            </a:r>
            <a:r>
              <a:rPr lang="en-US" sz="1400" b="0" dirty="0" err="1">
                <a:solidFill>
                  <a:srgbClr val="000000"/>
                </a:solidFill>
              </a:rPr>
              <a:t>Grauman</a:t>
            </a:r>
            <a:endParaRPr lang="de-CH" sz="1400" b="0" dirty="0">
              <a:solidFill>
                <a:srgbClr val="0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DC490-98B8-074B-BB30-37775A2447EF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61151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914400"/>
            <a:ext cx="5638800" cy="5310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39" name="Title 1"/>
          <p:cNvSpPr txBox="1">
            <a:spLocks/>
          </p:cNvSpPr>
          <p:nvPr/>
        </p:nvSpPr>
        <p:spPr bwMode="auto">
          <a:xfrm>
            <a:off x="457200" y="0"/>
            <a:ext cx="82296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3600"/>
              <a:t>Principles of perceptual organization</a:t>
            </a:r>
          </a:p>
        </p:txBody>
      </p:sp>
      <p:sp>
        <p:nvSpPr>
          <p:cNvPr id="14340" name="TextBox 3"/>
          <p:cNvSpPr txBox="1">
            <a:spLocks noChangeArrowheads="1"/>
          </p:cNvSpPr>
          <p:nvPr/>
        </p:nvSpPr>
        <p:spPr bwMode="auto">
          <a:xfrm>
            <a:off x="3851275" y="6550025"/>
            <a:ext cx="529272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1400"/>
              <a:t>From Steve Lehar: The Constructive Aspect of Visual Perception</a:t>
            </a:r>
          </a:p>
        </p:txBody>
      </p:sp>
    </p:spTree>
    <p:extLst>
      <p:ext uri="{BB962C8B-B14F-4D97-AF65-F5344CB8AC3E}">
        <p14:creationId xmlns:p14="http://schemas.microsoft.com/office/powerpoint/2010/main" val="2544153011"/>
      </p:ext>
    </p:extLst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Feature Space</a:t>
            </a:r>
            <a:endParaRPr lang="de-C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25562"/>
            <a:ext cx="8229600" cy="4922838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Depending on what we choose as the </a:t>
            </a:r>
            <a:r>
              <a:rPr lang="en-US" i="1" dirty="0"/>
              <a:t>feature space</a:t>
            </a:r>
            <a:r>
              <a:rPr lang="en-US" dirty="0"/>
              <a:t>, we can group pixels in different ways.</a:t>
            </a:r>
          </a:p>
          <a:p>
            <a:endParaRPr lang="en-US" sz="1600" dirty="0"/>
          </a:p>
          <a:p>
            <a:r>
              <a:rPr lang="en-US" dirty="0">
                <a:solidFill>
                  <a:srgbClr val="000000"/>
                </a:solidFill>
              </a:rPr>
              <a:t>Grouping pixels based </a:t>
            </a:r>
            <a:br>
              <a:rPr lang="en-US" dirty="0">
                <a:solidFill>
                  <a:srgbClr val="000000"/>
                </a:solidFill>
              </a:rPr>
            </a:br>
            <a:r>
              <a:rPr lang="en-US" dirty="0">
                <a:solidFill>
                  <a:srgbClr val="000000"/>
                </a:solidFill>
              </a:rPr>
              <a:t>on</a:t>
            </a:r>
            <a:r>
              <a:rPr lang="en-US" dirty="0">
                <a:solidFill>
                  <a:srgbClr val="FF0000"/>
                </a:solidFill>
              </a:rPr>
              <a:t> color </a:t>
            </a:r>
            <a:r>
              <a:rPr lang="en-US" dirty="0">
                <a:solidFill>
                  <a:srgbClr val="000000"/>
                </a:solidFill>
              </a:rPr>
              <a:t>similarity </a:t>
            </a:r>
          </a:p>
          <a:p>
            <a:endParaRPr lang="en-US" dirty="0">
              <a:solidFill>
                <a:srgbClr val="000000"/>
              </a:solidFill>
            </a:endParaRPr>
          </a:p>
          <a:p>
            <a:endParaRPr lang="en-US" dirty="0">
              <a:solidFill>
                <a:srgbClr val="000000"/>
              </a:solidFill>
            </a:endParaRPr>
          </a:p>
          <a:p>
            <a:endParaRPr lang="en-US" dirty="0">
              <a:solidFill>
                <a:srgbClr val="000000"/>
              </a:solidFill>
            </a:endParaRPr>
          </a:p>
          <a:p>
            <a:endParaRPr lang="en-US" dirty="0">
              <a:solidFill>
                <a:srgbClr val="000000"/>
              </a:solidFill>
            </a:endParaRPr>
          </a:p>
          <a:p>
            <a:endParaRPr lang="en-US" dirty="0">
              <a:solidFill>
                <a:srgbClr val="000000"/>
              </a:solidFill>
            </a:endParaRPr>
          </a:p>
          <a:p>
            <a:endParaRPr lang="en-US" dirty="0">
              <a:solidFill>
                <a:srgbClr val="000000"/>
              </a:solidFill>
            </a:endParaRPr>
          </a:p>
          <a:p>
            <a:endParaRPr lang="en-US" sz="2000" dirty="0">
              <a:solidFill>
                <a:srgbClr val="000000"/>
              </a:solidFill>
            </a:endParaRPr>
          </a:p>
          <a:p>
            <a:endParaRPr lang="en-US" sz="2000" dirty="0">
              <a:solidFill>
                <a:srgbClr val="000000"/>
              </a:solidFill>
            </a:endParaRPr>
          </a:p>
          <a:p>
            <a:r>
              <a:rPr lang="en-US" dirty="0">
                <a:solidFill>
                  <a:srgbClr val="000000"/>
                </a:solidFill>
              </a:rPr>
              <a:t>Feature space: color value (3D) </a:t>
            </a:r>
          </a:p>
          <a:p>
            <a:endParaRPr lang="en-US" dirty="0">
              <a:solidFill>
                <a:srgbClr val="000000"/>
              </a:solidFill>
            </a:endParaRPr>
          </a:p>
          <a:p>
            <a:endParaRPr lang="en-US" dirty="0"/>
          </a:p>
          <a:p>
            <a:endParaRPr lang="de-CH" dirty="0"/>
          </a:p>
        </p:txBody>
      </p:sp>
      <p:grpSp>
        <p:nvGrpSpPr>
          <p:cNvPr id="2" name="Group 39"/>
          <p:cNvGrpSpPr>
            <a:grpSpLocks/>
          </p:cNvGrpSpPr>
          <p:nvPr/>
        </p:nvGrpSpPr>
        <p:grpSpPr bwMode="auto">
          <a:xfrm>
            <a:off x="4754563" y="1749425"/>
            <a:ext cx="4310062" cy="4235450"/>
            <a:chOff x="4754563" y="2155825"/>
            <a:chExt cx="4310062" cy="4235450"/>
          </a:xfrm>
        </p:grpSpPr>
        <p:pic>
          <p:nvPicPr>
            <p:cNvPr id="61461" name="Picture 6" descr="panda_cub6_11.jp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54563" y="2917825"/>
              <a:ext cx="3198812" cy="22812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1462" name="Rectangle 41"/>
            <p:cNvSpPr>
              <a:spLocks noChangeArrowheads="1"/>
            </p:cNvSpPr>
            <p:nvPr/>
          </p:nvSpPr>
          <p:spPr bwMode="auto">
            <a:xfrm>
              <a:off x="5211763" y="3222625"/>
              <a:ext cx="76200" cy="76200"/>
            </a:xfrm>
            <a:prstGeom prst="rect">
              <a:avLst/>
            </a:prstGeom>
            <a:noFill/>
            <a:ln w="28575" algn="ctr">
              <a:solidFill>
                <a:srgbClr val="FFFFFF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61463" name="Rectangle 42"/>
            <p:cNvSpPr>
              <a:spLocks noChangeArrowheads="1"/>
            </p:cNvSpPr>
            <p:nvPr/>
          </p:nvSpPr>
          <p:spPr bwMode="auto">
            <a:xfrm>
              <a:off x="6202363" y="3375025"/>
              <a:ext cx="76200" cy="76200"/>
            </a:xfrm>
            <a:prstGeom prst="rect">
              <a:avLst/>
            </a:prstGeom>
            <a:noFill/>
            <a:ln w="28575" algn="ctr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61464" name="Rectangle 43"/>
            <p:cNvSpPr>
              <a:spLocks noChangeArrowheads="1"/>
            </p:cNvSpPr>
            <p:nvPr/>
          </p:nvSpPr>
          <p:spPr bwMode="auto">
            <a:xfrm>
              <a:off x="6202363" y="3375025"/>
              <a:ext cx="76200" cy="76200"/>
            </a:xfrm>
            <a:prstGeom prst="rect">
              <a:avLst/>
            </a:prstGeom>
            <a:noFill/>
            <a:ln w="28575" algn="ctr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61465" name="Rectangle 44"/>
            <p:cNvSpPr>
              <a:spLocks noChangeArrowheads="1"/>
            </p:cNvSpPr>
            <p:nvPr/>
          </p:nvSpPr>
          <p:spPr bwMode="auto">
            <a:xfrm>
              <a:off x="6126163" y="3298825"/>
              <a:ext cx="76200" cy="76200"/>
            </a:xfrm>
            <a:prstGeom prst="rect">
              <a:avLst/>
            </a:prstGeom>
            <a:noFill/>
            <a:ln w="28575" algn="ctr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61466" name="Rectangle 45"/>
            <p:cNvSpPr>
              <a:spLocks noChangeArrowheads="1"/>
            </p:cNvSpPr>
            <p:nvPr/>
          </p:nvSpPr>
          <p:spPr bwMode="auto">
            <a:xfrm>
              <a:off x="5668963" y="3832225"/>
              <a:ext cx="76200" cy="76200"/>
            </a:xfrm>
            <a:prstGeom prst="rect">
              <a:avLst/>
            </a:prstGeom>
            <a:noFill/>
            <a:ln w="28575" algn="ctr">
              <a:solidFill>
                <a:srgbClr val="FFFFFF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61467" name="Rectangle 46"/>
            <p:cNvSpPr>
              <a:spLocks noChangeArrowheads="1"/>
            </p:cNvSpPr>
            <p:nvPr/>
          </p:nvSpPr>
          <p:spPr bwMode="auto">
            <a:xfrm>
              <a:off x="5059363" y="4746625"/>
              <a:ext cx="76200" cy="76200"/>
            </a:xfrm>
            <a:prstGeom prst="rect">
              <a:avLst/>
            </a:prstGeom>
            <a:noFill/>
            <a:ln w="28575" algn="ctr">
              <a:solidFill>
                <a:srgbClr val="FFFFFF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48" name="TextBox 17"/>
            <p:cNvSpPr txBox="1">
              <a:spLocks noChangeArrowheads="1"/>
            </p:cNvSpPr>
            <p:nvPr/>
          </p:nvSpPr>
          <p:spPr bwMode="auto">
            <a:xfrm>
              <a:off x="8077200" y="2232025"/>
              <a:ext cx="914400" cy="923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1800" dirty="0">
                  <a:solidFill>
                    <a:srgbClr val="000000"/>
                  </a:solidFill>
                  <a:latin typeface="+mn-lt"/>
                </a:rPr>
                <a:t>R=255</a:t>
              </a:r>
            </a:p>
            <a:p>
              <a:pPr>
                <a:defRPr/>
              </a:pPr>
              <a:r>
                <a:rPr lang="en-US" sz="1800" dirty="0">
                  <a:solidFill>
                    <a:srgbClr val="000000"/>
                  </a:solidFill>
                  <a:latin typeface="+mn-lt"/>
                </a:rPr>
                <a:t>G=200</a:t>
              </a:r>
            </a:p>
            <a:p>
              <a:pPr>
                <a:defRPr/>
              </a:pPr>
              <a:r>
                <a:rPr lang="en-US" sz="1800" dirty="0">
                  <a:solidFill>
                    <a:srgbClr val="000000"/>
                  </a:solidFill>
                  <a:latin typeface="+mn-lt"/>
                </a:rPr>
                <a:t>B=250</a:t>
              </a:r>
            </a:p>
          </p:txBody>
        </p:sp>
        <p:sp>
          <p:nvSpPr>
            <p:cNvPr id="49" name="TextBox 18"/>
            <p:cNvSpPr txBox="1">
              <a:spLocks noChangeArrowheads="1"/>
            </p:cNvSpPr>
            <p:nvPr/>
          </p:nvSpPr>
          <p:spPr bwMode="auto">
            <a:xfrm>
              <a:off x="8150225" y="3616325"/>
              <a:ext cx="914400" cy="923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1800" dirty="0">
                  <a:solidFill>
                    <a:srgbClr val="000000"/>
                  </a:solidFill>
                  <a:latin typeface="+mn-lt"/>
                </a:rPr>
                <a:t>R=245</a:t>
              </a:r>
            </a:p>
            <a:p>
              <a:pPr>
                <a:defRPr/>
              </a:pPr>
              <a:r>
                <a:rPr lang="en-US" sz="1800" dirty="0">
                  <a:solidFill>
                    <a:srgbClr val="000000"/>
                  </a:solidFill>
                  <a:latin typeface="+mn-lt"/>
                </a:rPr>
                <a:t>G=220</a:t>
              </a:r>
            </a:p>
            <a:p>
              <a:pPr>
                <a:defRPr/>
              </a:pPr>
              <a:r>
                <a:rPr lang="en-US" sz="1800" dirty="0">
                  <a:solidFill>
                    <a:srgbClr val="000000"/>
                  </a:solidFill>
                  <a:latin typeface="+mn-lt"/>
                </a:rPr>
                <a:t>B=248</a:t>
              </a:r>
            </a:p>
          </p:txBody>
        </p:sp>
        <p:sp>
          <p:nvSpPr>
            <p:cNvPr id="50" name="TextBox 19"/>
            <p:cNvSpPr txBox="1">
              <a:spLocks noChangeArrowheads="1"/>
            </p:cNvSpPr>
            <p:nvPr/>
          </p:nvSpPr>
          <p:spPr bwMode="auto">
            <a:xfrm>
              <a:off x="5029200" y="5294313"/>
              <a:ext cx="914400" cy="923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1800" dirty="0">
                  <a:solidFill>
                    <a:srgbClr val="000000"/>
                  </a:solidFill>
                  <a:latin typeface="+mn-lt"/>
                </a:rPr>
                <a:t>R=15</a:t>
              </a:r>
            </a:p>
            <a:p>
              <a:pPr>
                <a:defRPr/>
              </a:pPr>
              <a:r>
                <a:rPr lang="en-US" sz="1800" dirty="0">
                  <a:solidFill>
                    <a:srgbClr val="000000"/>
                  </a:solidFill>
                  <a:latin typeface="+mn-lt"/>
                </a:rPr>
                <a:t>G=189</a:t>
              </a:r>
            </a:p>
            <a:p>
              <a:pPr>
                <a:defRPr/>
              </a:pPr>
              <a:r>
                <a:rPr lang="en-US" sz="1800" dirty="0">
                  <a:solidFill>
                    <a:srgbClr val="000000"/>
                  </a:solidFill>
                  <a:latin typeface="+mn-lt"/>
                </a:rPr>
                <a:t>B=2</a:t>
              </a:r>
            </a:p>
          </p:txBody>
        </p:sp>
        <p:sp>
          <p:nvSpPr>
            <p:cNvPr id="51" name="TextBox 20"/>
            <p:cNvSpPr txBox="1">
              <a:spLocks noChangeArrowheads="1"/>
            </p:cNvSpPr>
            <p:nvPr/>
          </p:nvSpPr>
          <p:spPr bwMode="auto">
            <a:xfrm>
              <a:off x="6629400" y="5400675"/>
              <a:ext cx="914400" cy="923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1800" dirty="0">
                  <a:solidFill>
                    <a:srgbClr val="000000"/>
                  </a:solidFill>
                  <a:latin typeface="+mn-lt"/>
                </a:rPr>
                <a:t>R=3</a:t>
              </a:r>
            </a:p>
            <a:p>
              <a:pPr>
                <a:defRPr/>
              </a:pPr>
              <a:r>
                <a:rPr lang="en-US" sz="1800" dirty="0">
                  <a:solidFill>
                    <a:srgbClr val="000000"/>
                  </a:solidFill>
                  <a:latin typeface="+mn-lt"/>
                </a:rPr>
                <a:t>G=12</a:t>
              </a:r>
            </a:p>
            <a:p>
              <a:pPr>
                <a:defRPr/>
              </a:pPr>
              <a:r>
                <a:rPr lang="en-US" sz="1800" dirty="0">
                  <a:solidFill>
                    <a:srgbClr val="000000"/>
                  </a:solidFill>
                  <a:latin typeface="+mn-lt"/>
                </a:rPr>
                <a:t>B=2</a:t>
              </a:r>
            </a:p>
          </p:txBody>
        </p:sp>
        <p:sp>
          <p:nvSpPr>
            <p:cNvPr id="61472" name="Double Bracket 22"/>
            <p:cNvSpPr>
              <a:spLocks noChangeArrowheads="1"/>
            </p:cNvSpPr>
            <p:nvPr/>
          </p:nvSpPr>
          <p:spPr bwMode="auto">
            <a:xfrm>
              <a:off x="5029200" y="5218113"/>
              <a:ext cx="914400" cy="1063625"/>
            </a:xfrm>
            <a:prstGeom prst="bracketPair">
              <a:avLst>
                <a:gd name="adj" fmla="val 16667"/>
              </a:avLst>
            </a:prstGeom>
            <a:noFill/>
            <a:ln w="1905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61473" name="Double Bracket 23"/>
            <p:cNvSpPr>
              <a:spLocks noChangeArrowheads="1"/>
            </p:cNvSpPr>
            <p:nvPr/>
          </p:nvSpPr>
          <p:spPr bwMode="auto">
            <a:xfrm>
              <a:off x="6477000" y="5324475"/>
              <a:ext cx="914400" cy="1066800"/>
            </a:xfrm>
            <a:prstGeom prst="bracketPair">
              <a:avLst>
                <a:gd name="adj" fmla="val 16667"/>
              </a:avLst>
            </a:prstGeom>
            <a:noFill/>
            <a:ln w="1905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61474" name="Double Bracket 24"/>
            <p:cNvSpPr>
              <a:spLocks noChangeArrowheads="1"/>
            </p:cNvSpPr>
            <p:nvPr/>
          </p:nvSpPr>
          <p:spPr bwMode="auto">
            <a:xfrm>
              <a:off x="8077200" y="2155825"/>
              <a:ext cx="914400" cy="1066800"/>
            </a:xfrm>
            <a:prstGeom prst="bracketPair">
              <a:avLst>
                <a:gd name="adj" fmla="val 16667"/>
              </a:avLst>
            </a:prstGeom>
            <a:noFill/>
            <a:ln w="1905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61475" name="Double Bracket 25"/>
            <p:cNvSpPr>
              <a:spLocks noChangeArrowheads="1"/>
            </p:cNvSpPr>
            <p:nvPr/>
          </p:nvSpPr>
          <p:spPr bwMode="auto">
            <a:xfrm>
              <a:off x="8150225" y="3538538"/>
              <a:ext cx="914400" cy="1066800"/>
            </a:xfrm>
            <a:prstGeom prst="bracketPair">
              <a:avLst>
                <a:gd name="adj" fmla="val 16667"/>
              </a:avLst>
            </a:prstGeom>
            <a:noFill/>
            <a:ln w="1905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>
                <a:solidFill>
                  <a:srgbClr val="000000"/>
                </a:solidFill>
                <a:latin typeface="Arial" pitchFamily="34" charset="0"/>
              </a:endParaRPr>
            </a:p>
          </p:txBody>
        </p:sp>
        <p:cxnSp>
          <p:nvCxnSpPr>
            <p:cNvPr id="61476" name="Shape 36"/>
            <p:cNvCxnSpPr>
              <a:cxnSpLocks noChangeShapeType="1"/>
              <a:stCxn id="50" idx="3"/>
              <a:endCxn id="61467" idx="2"/>
            </p:cNvCxnSpPr>
            <p:nvPr/>
          </p:nvCxnSpPr>
          <p:spPr bwMode="auto">
            <a:xfrm flipH="1" flipV="1">
              <a:off x="5097463" y="4822825"/>
              <a:ext cx="846137" cy="933451"/>
            </a:xfrm>
            <a:prstGeom prst="curvedConnector4">
              <a:avLst>
                <a:gd name="adj1" fmla="val -27017"/>
                <a:gd name="adj2" fmla="val 74745"/>
              </a:avLst>
            </a:prstGeom>
            <a:noFill/>
            <a:ln w="19050" algn="ctr">
              <a:solidFill>
                <a:srgbClr val="00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1477" name="Shape 38"/>
            <p:cNvCxnSpPr>
              <a:cxnSpLocks noChangeShapeType="1"/>
              <a:endCxn id="61466" idx="3"/>
            </p:cNvCxnSpPr>
            <p:nvPr/>
          </p:nvCxnSpPr>
          <p:spPr bwMode="auto">
            <a:xfrm rot="16200000" flipV="1">
              <a:off x="5536407" y="4079081"/>
              <a:ext cx="1454150" cy="1036637"/>
            </a:xfrm>
            <a:prstGeom prst="curvedConnector2">
              <a:avLst/>
            </a:prstGeom>
            <a:noFill/>
            <a:ln w="28575" algn="ctr">
              <a:solidFill>
                <a:srgbClr val="00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1478" name="Curved Connector 40"/>
            <p:cNvCxnSpPr>
              <a:cxnSpLocks noChangeShapeType="1"/>
              <a:stCxn id="48" idx="1"/>
              <a:endCxn id="61465" idx="3"/>
            </p:cNvCxnSpPr>
            <p:nvPr/>
          </p:nvCxnSpPr>
          <p:spPr bwMode="auto">
            <a:xfrm rot="10800000" flipV="1">
              <a:off x="6202364" y="2693689"/>
              <a:ext cx="1874837" cy="643235"/>
            </a:xfrm>
            <a:prstGeom prst="curvedConnector3">
              <a:avLst>
                <a:gd name="adj1" fmla="val 50000"/>
              </a:avLst>
            </a:prstGeom>
            <a:noFill/>
            <a:ln w="9525" algn="ctr">
              <a:solidFill>
                <a:srgbClr val="00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1479" name="Curved Connector 42"/>
            <p:cNvCxnSpPr>
              <a:cxnSpLocks noChangeShapeType="1"/>
            </p:cNvCxnSpPr>
            <p:nvPr/>
          </p:nvCxnSpPr>
          <p:spPr bwMode="auto">
            <a:xfrm rot="10800000">
              <a:off x="6361113" y="3429000"/>
              <a:ext cx="1798637" cy="636588"/>
            </a:xfrm>
            <a:prstGeom prst="curvedConnector3">
              <a:avLst>
                <a:gd name="adj1" fmla="val 50000"/>
              </a:avLst>
            </a:prstGeom>
            <a:noFill/>
            <a:ln w="9525" algn="ctr">
              <a:solidFill>
                <a:srgbClr val="00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60" name="Oval 26"/>
          <p:cNvSpPr>
            <a:spLocks noChangeArrowheads="1"/>
          </p:cNvSpPr>
          <p:nvPr/>
        </p:nvSpPr>
        <p:spPr bwMode="auto">
          <a:xfrm>
            <a:off x="2192338" y="3810000"/>
            <a:ext cx="152400" cy="152400"/>
          </a:xfrm>
          <a:prstGeom prst="ellipse">
            <a:avLst/>
          </a:prstGeom>
          <a:solidFill>
            <a:srgbClr val="BBE0E3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DE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61" name="Oval 28"/>
          <p:cNvSpPr>
            <a:spLocks noChangeArrowheads="1"/>
          </p:cNvSpPr>
          <p:nvPr/>
        </p:nvSpPr>
        <p:spPr bwMode="auto">
          <a:xfrm>
            <a:off x="2573338" y="4724400"/>
            <a:ext cx="152400" cy="152400"/>
          </a:xfrm>
          <a:prstGeom prst="ellipse">
            <a:avLst/>
          </a:prstGeom>
          <a:solidFill>
            <a:srgbClr val="BBE0E3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DE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62" name="Oval 29"/>
          <p:cNvSpPr>
            <a:spLocks noChangeArrowheads="1"/>
          </p:cNvSpPr>
          <p:nvPr/>
        </p:nvSpPr>
        <p:spPr bwMode="auto">
          <a:xfrm>
            <a:off x="2725738" y="4572000"/>
            <a:ext cx="152400" cy="152400"/>
          </a:xfrm>
          <a:prstGeom prst="ellipse">
            <a:avLst/>
          </a:prstGeom>
          <a:solidFill>
            <a:srgbClr val="BBE0E3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DE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63" name="Oval 30"/>
          <p:cNvSpPr>
            <a:spLocks noChangeArrowheads="1"/>
          </p:cNvSpPr>
          <p:nvPr/>
        </p:nvSpPr>
        <p:spPr bwMode="auto">
          <a:xfrm>
            <a:off x="3259138" y="3886200"/>
            <a:ext cx="152400" cy="152400"/>
          </a:xfrm>
          <a:prstGeom prst="ellipse">
            <a:avLst/>
          </a:prstGeom>
          <a:solidFill>
            <a:srgbClr val="BBE0E3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DE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64" name="Line 31"/>
          <p:cNvSpPr>
            <a:spLocks noChangeShapeType="1"/>
          </p:cNvSpPr>
          <p:nvPr/>
        </p:nvSpPr>
        <p:spPr bwMode="auto">
          <a:xfrm flipV="1">
            <a:off x="1963738" y="2971800"/>
            <a:ext cx="0" cy="18288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5" name="Line 32"/>
          <p:cNvSpPr>
            <a:spLocks noChangeShapeType="1"/>
          </p:cNvSpPr>
          <p:nvPr/>
        </p:nvSpPr>
        <p:spPr bwMode="auto">
          <a:xfrm flipV="1">
            <a:off x="1963738" y="3505200"/>
            <a:ext cx="1447800" cy="12954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6" name="Line 33"/>
          <p:cNvSpPr>
            <a:spLocks noChangeShapeType="1"/>
          </p:cNvSpPr>
          <p:nvPr/>
        </p:nvSpPr>
        <p:spPr bwMode="auto">
          <a:xfrm>
            <a:off x="1963738" y="4800600"/>
            <a:ext cx="1676400" cy="3048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7" name="Oval 34"/>
          <p:cNvSpPr>
            <a:spLocks noChangeArrowheads="1"/>
          </p:cNvSpPr>
          <p:nvPr/>
        </p:nvSpPr>
        <p:spPr bwMode="auto">
          <a:xfrm>
            <a:off x="2116138" y="3352800"/>
            <a:ext cx="609600" cy="685800"/>
          </a:xfrm>
          <a:prstGeom prst="ellipse">
            <a:avLst/>
          </a:prstGeom>
          <a:noFill/>
          <a:ln w="9525">
            <a:solidFill>
              <a:srgbClr val="9933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68" name="Oval 35"/>
          <p:cNvSpPr>
            <a:spLocks noChangeArrowheads="1"/>
          </p:cNvSpPr>
          <p:nvPr/>
        </p:nvSpPr>
        <p:spPr bwMode="auto">
          <a:xfrm>
            <a:off x="2344738" y="4343400"/>
            <a:ext cx="609600" cy="685800"/>
          </a:xfrm>
          <a:prstGeom prst="ellipse">
            <a:avLst/>
          </a:prstGeom>
          <a:noFill/>
          <a:ln w="9525">
            <a:solidFill>
              <a:srgbClr val="9933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69" name="Oval 36"/>
          <p:cNvSpPr>
            <a:spLocks noChangeArrowheads="1"/>
          </p:cNvSpPr>
          <p:nvPr/>
        </p:nvSpPr>
        <p:spPr bwMode="auto">
          <a:xfrm>
            <a:off x="2878138" y="3581400"/>
            <a:ext cx="609600" cy="685800"/>
          </a:xfrm>
          <a:prstGeom prst="ellipse">
            <a:avLst/>
          </a:prstGeom>
          <a:noFill/>
          <a:ln w="9525">
            <a:solidFill>
              <a:srgbClr val="9933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70" name="Text Box 37"/>
          <p:cNvSpPr txBox="1">
            <a:spLocks noChangeArrowheads="1"/>
          </p:cNvSpPr>
          <p:nvPr/>
        </p:nvSpPr>
        <p:spPr bwMode="auto">
          <a:xfrm>
            <a:off x="3505200" y="4738687"/>
            <a:ext cx="5334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 b="1">
                <a:solidFill>
                  <a:schemeClr val="bg2"/>
                </a:solidFill>
                <a:latin typeface="Trebuchet MS" pitchFamily="34" charset="0"/>
              </a:defRPr>
            </a:lvl1pPr>
            <a:lvl2pPr marL="742950" indent="-285750">
              <a:defRPr sz="2000" b="1">
                <a:solidFill>
                  <a:schemeClr val="bg2"/>
                </a:solidFill>
                <a:latin typeface="Trebuchet MS" pitchFamily="34" charset="0"/>
              </a:defRPr>
            </a:lvl2pPr>
            <a:lvl3pPr marL="1143000" indent="-228600">
              <a:defRPr sz="2000" b="1">
                <a:solidFill>
                  <a:schemeClr val="bg2"/>
                </a:solidFill>
                <a:latin typeface="Trebuchet MS" pitchFamily="34" charset="0"/>
              </a:defRPr>
            </a:lvl3pPr>
            <a:lvl4pPr marL="1600200" indent="-228600">
              <a:defRPr sz="2000" b="1">
                <a:solidFill>
                  <a:schemeClr val="bg2"/>
                </a:solidFill>
                <a:latin typeface="Trebuchet MS" pitchFamily="34" charset="0"/>
              </a:defRPr>
            </a:lvl4pPr>
            <a:lvl5pPr marL="2057400" indent="-228600">
              <a:defRPr sz="2000" b="1">
                <a:solidFill>
                  <a:schemeClr val="bg2"/>
                </a:solidFill>
                <a:latin typeface="Trebuchet MS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2"/>
                </a:solidFill>
                <a:latin typeface="Trebuchet MS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2"/>
                </a:solidFill>
                <a:latin typeface="Trebuchet MS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2"/>
                </a:solidFill>
                <a:latin typeface="Trebuchet MS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2"/>
                </a:solidFill>
                <a:latin typeface="Trebuchet MS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dirty="0">
                <a:solidFill>
                  <a:srgbClr val="000000"/>
                </a:solidFill>
                <a:latin typeface="Arial" pitchFamily="34" charset="0"/>
              </a:rPr>
              <a:t>R</a:t>
            </a:r>
          </a:p>
        </p:txBody>
      </p:sp>
      <p:sp>
        <p:nvSpPr>
          <p:cNvPr id="71" name="Text Box 38"/>
          <p:cNvSpPr txBox="1">
            <a:spLocks noChangeArrowheads="1"/>
          </p:cNvSpPr>
          <p:nvPr/>
        </p:nvSpPr>
        <p:spPr bwMode="auto">
          <a:xfrm>
            <a:off x="3430588" y="3316288"/>
            <a:ext cx="5334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 b="1">
                <a:solidFill>
                  <a:schemeClr val="bg2"/>
                </a:solidFill>
                <a:latin typeface="Trebuchet MS" pitchFamily="34" charset="0"/>
              </a:defRPr>
            </a:lvl1pPr>
            <a:lvl2pPr marL="742950" indent="-285750">
              <a:defRPr sz="2000" b="1">
                <a:solidFill>
                  <a:schemeClr val="bg2"/>
                </a:solidFill>
                <a:latin typeface="Trebuchet MS" pitchFamily="34" charset="0"/>
              </a:defRPr>
            </a:lvl2pPr>
            <a:lvl3pPr marL="1143000" indent="-228600">
              <a:defRPr sz="2000" b="1">
                <a:solidFill>
                  <a:schemeClr val="bg2"/>
                </a:solidFill>
                <a:latin typeface="Trebuchet MS" pitchFamily="34" charset="0"/>
              </a:defRPr>
            </a:lvl3pPr>
            <a:lvl4pPr marL="1600200" indent="-228600">
              <a:defRPr sz="2000" b="1">
                <a:solidFill>
                  <a:schemeClr val="bg2"/>
                </a:solidFill>
                <a:latin typeface="Trebuchet MS" pitchFamily="34" charset="0"/>
              </a:defRPr>
            </a:lvl4pPr>
            <a:lvl5pPr marL="2057400" indent="-228600">
              <a:defRPr sz="2000" b="1">
                <a:solidFill>
                  <a:schemeClr val="bg2"/>
                </a:solidFill>
                <a:latin typeface="Trebuchet MS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2"/>
                </a:solidFill>
                <a:latin typeface="Trebuchet MS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2"/>
                </a:solidFill>
                <a:latin typeface="Trebuchet MS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2"/>
                </a:solidFill>
                <a:latin typeface="Trebuchet MS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2"/>
                </a:solidFill>
                <a:latin typeface="Trebuchet MS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>
                <a:solidFill>
                  <a:srgbClr val="000000"/>
                </a:solidFill>
                <a:latin typeface="Arial" pitchFamily="34" charset="0"/>
              </a:rPr>
              <a:t>G</a:t>
            </a:r>
          </a:p>
        </p:txBody>
      </p:sp>
      <p:sp>
        <p:nvSpPr>
          <p:cNvPr id="72" name="Text Box 39"/>
          <p:cNvSpPr txBox="1">
            <a:spLocks noChangeArrowheads="1"/>
          </p:cNvSpPr>
          <p:nvPr/>
        </p:nvSpPr>
        <p:spPr bwMode="auto">
          <a:xfrm>
            <a:off x="1963738" y="2895600"/>
            <a:ext cx="5334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 b="1">
                <a:solidFill>
                  <a:schemeClr val="bg2"/>
                </a:solidFill>
                <a:latin typeface="Trebuchet MS" pitchFamily="34" charset="0"/>
              </a:defRPr>
            </a:lvl1pPr>
            <a:lvl2pPr marL="742950" indent="-285750">
              <a:defRPr sz="2000" b="1">
                <a:solidFill>
                  <a:schemeClr val="bg2"/>
                </a:solidFill>
                <a:latin typeface="Trebuchet MS" pitchFamily="34" charset="0"/>
              </a:defRPr>
            </a:lvl2pPr>
            <a:lvl3pPr marL="1143000" indent="-228600">
              <a:defRPr sz="2000" b="1">
                <a:solidFill>
                  <a:schemeClr val="bg2"/>
                </a:solidFill>
                <a:latin typeface="Trebuchet MS" pitchFamily="34" charset="0"/>
              </a:defRPr>
            </a:lvl3pPr>
            <a:lvl4pPr marL="1600200" indent="-228600">
              <a:defRPr sz="2000" b="1">
                <a:solidFill>
                  <a:schemeClr val="bg2"/>
                </a:solidFill>
                <a:latin typeface="Trebuchet MS" pitchFamily="34" charset="0"/>
              </a:defRPr>
            </a:lvl4pPr>
            <a:lvl5pPr marL="2057400" indent="-228600">
              <a:defRPr sz="2000" b="1">
                <a:solidFill>
                  <a:schemeClr val="bg2"/>
                </a:solidFill>
                <a:latin typeface="Trebuchet MS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2"/>
                </a:solidFill>
                <a:latin typeface="Trebuchet MS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2"/>
                </a:solidFill>
                <a:latin typeface="Trebuchet MS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2"/>
                </a:solidFill>
                <a:latin typeface="Trebuchet MS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2"/>
                </a:solidFill>
                <a:latin typeface="Trebuchet MS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dirty="0">
                <a:solidFill>
                  <a:srgbClr val="000000"/>
                </a:solidFill>
                <a:latin typeface="Arial" pitchFamily="34" charset="0"/>
              </a:rPr>
              <a:t>B</a:t>
            </a:r>
          </a:p>
        </p:txBody>
      </p:sp>
      <p:sp>
        <p:nvSpPr>
          <p:cNvPr id="61460" name="TextBox 73"/>
          <p:cNvSpPr txBox="1">
            <a:spLocks noChangeArrowheads="1"/>
          </p:cNvSpPr>
          <p:nvPr/>
        </p:nvSpPr>
        <p:spPr bwMode="auto">
          <a:xfrm>
            <a:off x="312738" y="6092825"/>
            <a:ext cx="25685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 b="1">
                <a:solidFill>
                  <a:schemeClr val="bg2"/>
                </a:solidFill>
                <a:latin typeface="Trebuchet MS" pitchFamily="34" charset="0"/>
              </a:defRPr>
            </a:lvl1pPr>
            <a:lvl2pPr marL="742950" indent="-285750">
              <a:defRPr sz="2000" b="1">
                <a:solidFill>
                  <a:schemeClr val="bg2"/>
                </a:solidFill>
                <a:latin typeface="Trebuchet MS" pitchFamily="34" charset="0"/>
              </a:defRPr>
            </a:lvl2pPr>
            <a:lvl3pPr marL="1143000" indent="-228600">
              <a:defRPr sz="2000" b="1">
                <a:solidFill>
                  <a:schemeClr val="bg2"/>
                </a:solidFill>
                <a:latin typeface="Trebuchet MS" pitchFamily="34" charset="0"/>
              </a:defRPr>
            </a:lvl3pPr>
            <a:lvl4pPr marL="1600200" indent="-228600">
              <a:defRPr sz="2000" b="1">
                <a:solidFill>
                  <a:schemeClr val="bg2"/>
                </a:solidFill>
                <a:latin typeface="Trebuchet MS" pitchFamily="34" charset="0"/>
              </a:defRPr>
            </a:lvl4pPr>
            <a:lvl5pPr marL="2057400" indent="-228600">
              <a:defRPr sz="2000" b="1">
                <a:solidFill>
                  <a:schemeClr val="bg2"/>
                </a:solidFill>
                <a:latin typeface="Trebuchet MS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2"/>
                </a:solidFill>
                <a:latin typeface="Trebuchet MS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2"/>
                </a:solidFill>
                <a:latin typeface="Trebuchet MS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2"/>
                </a:solidFill>
                <a:latin typeface="Trebuchet MS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2"/>
                </a:solidFill>
                <a:latin typeface="Trebuchet MS" pitchFamily="34" charset="0"/>
              </a:defRPr>
            </a:lvl9pPr>
          </a:lstStyle>
          <a:p>
            <a:r>
              <a:rPr lang="en-US" sz="1400" b="0" dirty="0">
                <a:solidFill>
                  <a:srgbClr val="000000"/>
                </a:solidFill>
              </a:rPr>
              <a:t>Slide credit: Kristen </a:t>
            </a:r>
            <a:r>
              <a:rPr lang="en-US" sz="1400" b="0" dirty="0" err="1">
                <a:solidFill>
                  <a:srgbClr val="000000"/>
                </a:solidFill>
              </a:rPr>
              <a:t>Grauman</a:t>
            </a:r>
            <a:endParaRPr lang="de-CH" sz="1400" b="0" dirty="0">
              <a:solidFill>
                <a:srgbClr val="0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DC490-98B8-074B-BB30-37775A2447EF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545903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Feature Space</a:t>
            </a:r>
            <a:endParaRPr lang="de-C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25562"/>
            <a:ext cx="8229600" cy="4846638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Depending on what we choose as the </a:t>
            </a:r>
            <a:r>
              <a:rPr lang="en-US" i="1" dirty="0"/>
              <a:t>feature space</a:t>
            </a:r>
            <a:r>
              <a:rPr lang="en-US" dirty="0"/>
              <a:t>, we can group pixels in different ways.</a:t>
            </a:r>
          </a:p>
          <a:p>
            <a:endParaRPr lang="en-US" sz="1600" dirty="0"/>
          </a:p>
          <a:p>
            <a:r>
              <a:rPr lang="en-US" dirty="0">
                <a:solidFill>
                  <a:srgbClr val="000000"/>
                </a:solidFill>
              </a:rPr>
              <a:t>Grouping pixels based </a:t>
            </a:r>
            <a:br>
              <a:rPr lang="en-US" dirty="0">
                <a:solidFill>
                  <a:srgbClr val="000000"/>
                </a:solidFill>
              </a:rPr>
            </a:br>
            <a:r>
              <a:rPr lang="en-US" dirty="0">
                <a:solidFill>
                  <a:srgbClr val="000000"/>
                </a:solidFill>
              </a:rPr>
              <a:t>on</a:t>
            </a:r>
            <a:r>
              <a:rPr lang="en-US" dirty="0">
                <a:solidFill>
                  <a:srgbClr val="FF0000"/>
                </a:solidFill>
              </a:rPr>
              <a:t> texture </a:t>
            </a:r>
            <a:r>
              <a:rPr lang="en-US" dirty="0">
                <a:solidFill>
                  <a:srgbClr val="000000"/>
                </a:solidFill>
              </a:rPr>
              <a:t>similarity</a:t>
            </a:r>
          </a:p>
          <a:p>
            <a:endParaRPr lang="en-US" dirty="0">
              <a:solidFill>
                <a:srgbClr val="000000"/>
              </a:solidFill>
            </a:endParaRPr>
          </a:p>
          <a:p>
            <a:endParaRPr lang="en-US" dirty="0">
              <a:solidFill>
                <a:srgbClr val="000000"/>
              </a:solidFill>
            </a:endParaRPr>
          </a:p>
          <a:p>
            <a:endParaRPr lang="en-US" dirty="0">
              <a:solidFill>
                <a:srgbClr val="000000"/>
              </a:solidFill>
            </a:endParaRPr>
          </a:p>
          <a:p>
            <a:endParaRPr lang="en-US" dirty="0">
              <a:solidFill>
                <a:srgbClr val="000000"/>
              </a:solidFill>
            </a:endParaRPr>
          </a:p>
          <a:p>
            <a:endParaRPr lang="en-US" dirty="0">
              <a:solidFill>
                <a:srgbClr val="000000"/>
              </a:solidFill>
            </a:endParaRPr>
          </a:p>
          <a:p>
            <a:endParaRPr lang="en-US" dirty="0">
              <a:solidFill>
                <a:srgbClr val="000000"/>
              </a:solidFill>
            </a:endParaRPr>
          </a:p>
          <a:p>
            <a:endParaRPr lang="en-US" dirty="0">
              <a:solidFill>
                <a:srgbClr val="000000"/>
              </a:solidFill>
            </a:endParaRPr>
          </a:p>
          <a:p>
            <a:r>
              <a:rPr lang="en-US" dirty="0">
                <a:solidFill>
                  <a:srgbClr val="000000"/>
                </a:solidFill>
              </a:rPr>
              <a:t>Feature space: filter bank responses (e.g., 24D) </a:t>
            </a:r>
          </a:p>
          <a:p>
            <a:endParaRPr lang="de-CH" dirty="0"/>
          </a:p>
        </p:txBody>
      </p:sp>
      <p:pic>
        <p:nvPicPr>
          <p:cNvPr id="62470" name="Picture 6" descr="C:\Documents and Settings\grauman\Desktop\segmentation\pandabw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66" t="5032" r="11601" b="11925"/>
          <a:stretch>
            <a:fillRect/>
          </a:stretch>
        </p:blipFill>
        <p:spPr bwMode="auto">
          <a:xfrm>
            <a:off x="4316413" y="2625725"/>
            <a:ext cx="3395662" cy="2409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471" name="Content Placeholder 3" descr="lmfilter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9" r="50301"/>
          <a:stretch>
            <a:fillRect/>
          </a:stretch>
        </p:blipFill>
        <p:spPr bwMode="auto">
          <a:xfrm>
            <a:off x="7748588" y="3027363"/>
            <a:ext cx="1362075" cy="912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5" name="TextBox 48"/>
          <p:cNvSpPr txBox="1">
            <a:spLocks noChangeArrowheads="1"/>
          </p:cNvSpPr>
          <p:nvPr/>
        </p:nvSpPr>
        <p:spPr bwMode="auto">
          <a:xfrm>
            <a:off x="7923213" y="3940175"/>
            <a:ext cx="106680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1200" dirty="0">
                <a:solidFill>
                  <a:srgbClr val="000000"/>
                </a:solidFill>
                <a:latin typeface="+mn-lt"/>
              </a:rPr>
              <a:t>Filter bank of 24 filters</a:t>
            </a:r>
          </a:p>
        </p:txBody>
      </p:sp>
      <p:grpSp>
        <p:nvGrpSpPr>
          <p:cNvPr id="62473" name="Group 93"/>
          <p:cNvGrpSpPr>
            <a:grpSpLocks/>
          </p:cNvGrpSpPr>
          <p:nvPr/>
        </p:nvGrpSpPr>
        <p:grpSpPr bwMode="auto">
          <a:xfrm>
            <a:off x="1676400" y="3009900"/>
            <a:ext cx="2009775" cy="2259012"/>
            <a:chOff x="1963738" y="3465513"/>
            <a:chExt cx="2009775" cy="2259012"/>
          </a:xfrm>
        </p:grpSpPr>
        <p:sp>
          <p:nvSpPr>
            <p:cNvPr id="62475" name="Line 31"/>
            <p:cNvSpPr>
              <a:spLocks noChangeShapeType="1"/>
            </p:cNvSpPr>
            <p:nvPr/>
          </p:nvSpPr>
          <p:spPr bwMode="auto">
            <a:xfrm flipV="1">
              <a:off x="1963738" y="3590925"/>
              <a:ext cx="0" cy="182880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2476" name="Line 32"/>
            <p:cNvSpPr>
              <a:spLocks noChangeShapeType="1"/>
            </p:cNvSpPr>
            <p:nvPr/>
          </p:nvSpPr>
          <p:spPr bwMode="auto">
            <a:xfrm flipV="1">
              <a:off x="1963738" y="4124325"/>
              <a:ext cx="1447800" cy="129540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2477" name="Line 33"/>
            <p:cNvSpPr>
              <a:spLocks noChangeShapeType="1"/>
            </p:cNvSpPr>
            <p:nvPr/>
          </p:nvSpPr>
          <p:spPr bwMode="auto">
            <a:xfrm>
              <a:off x="1963738" y="5419725"/>
              <a:ext cx="1676400" cy="30480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2478" name="Text Box 37"/>
            <p:cNvSpPr txBox="1">
              <a:spLocks noChangeArrowheads="1"/>
            </p:cNvSpPr>
            <p:nvPr/>
          </p:nvSpPr>
          <p:spPr bwMode="auto">
            <a:xfrm>
              <a:off x="3259138" y="5332413"/>
              <a:ext cx="533400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000" b="1">
                  <a:solidFill>
                    <a:schemeClr val="bg2"/>
                  </a:solidFill>
                  <a:latin typeface="Trebuchet MS" pitchFamily="34" charset="0"/>
                </a:defRPr>
              </a:lvl1pPr>
              <a:lvl2pPr marL="742950" indent="-285750">
                <a:defRPr sz="2000" b="1">
                  <a:solidFill>
                    <a:schemeClr val="bg2"/>
                  </a:solidFill>
                  <a:latin typeface="Trebuchet MS" pitchFamily="34" charset="0"/>
                </a:defRPr>
              </a:lvl2pPr>
              <a:lvl3pPr marL="1143000" indent="-228600">
                <a:defRPr sz="2000" b="1">
                  <a:solidFill>
                    <a:schemeClr val="bg2"/>
                  </a:solidFill>
                  <a:latin typeface="Trebuchet MS" pitchFamily="34" charset="0"/>
                </a:defRPr>
              </a:lvl3pPr>
              <a:lvl4pPr marL="1600200" indent="-228600">
                <a:defRPr sz="2000" b="1">
                  <a:solidFill>
                    <a:schemeClr val="bg2"/>
                  </a:solidFill>
                  <a:latin typeface="Trebuchet MS" pitchFamily="34" charset="0"/>
                </a:defRPr>
              </a:lvl4pPr>
              <a:lvl5pPr marL="2057400" indent="-228600">
                <a:defRPr sz="2000" b="1">
                  <a:solidFill>
                    <a:schemeClr val="bg2"/>
                  </a:solidFill>
                  <a:latin typeface="Trebuchet MS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bg2"/>
                  </a:solidFill>
                  <a:latin typeface="Trebuchet MS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bg2"/>
                  </a:solidFill>
                  <a:latin typeface="Trebuchet MS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bg2"/>
                  </a:solidFill>
                  <a:latin typeface="Trebuchet MS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bg2"/>
                  </a:solidFill>
                  <a:latin typeface="Trebuchet MS" pitchFamily="34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dirty="0">
                  <a:solidFill>
                    <a:srgbClr val="000000"/>
                  </a:solidFill>
                  <a:latin typeface="Arial" pitchFamily="34" charset="0"/>
                </a:rPr>
                <a:t>F</a:t>
              </a:r>
              <a:r>
                <a:rPr lang="en-US" baseline="-25000" dirty="0">
                  <a:solidFill>
                    <a:srgbClr val="000000"/>
                  </a:solidFill>
                  <a:latin typeface="Arial" pitchFamily="34" charset="0"/>
                </a:rPr>
                <a:t>24</a:t>
              </a:r>
            </a:p>
          </p:txBody>
        </p:sp>
        <p:sp>
          <p:nvSpPr>
            <p:cNvPr id="62479" name="Text Box 37"/>
            <p:cNvSpPr txBox="1">
              <a:spLocks noChangeArrowheads="1"/>
            </p:cNvSpPr>
            <p:nvPr/>
          </p:nvSpPr>
          <p:spPr bwMode="auto">
            <a:xfrm>
              <a:off x="3440113" y="3940175"/>
              <a:ext cx="53340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000" b="1">
                  <a:solidFill>
                    <a:schemeClr val="bg2"/>
                  </a:solidFill>
                  <a:latin typeface="Trebuchet MS" pitchFamily="34" charset="0"/>
                </a:defRPr>
              </a:lvl1pPr>
              <a:lvl2pPr marL="742950" indent="-285750">
                <a:defRPr sz="2000" b="1">
                  <a:solidFill>
                    <a:schemeClr val="bg2"/>
                  </a:solidFill>
                  <a:latin typeface="Trebuchet MS" pitchFamily="34" charset="0"/>
                </a:defRPr>
              </a:lvl2pPr>
              <a:lvl3pPr marL="1143000" indent="-228600">
                <a:defRPr sz="2000" b="1">
                  <a:solidFill>
                    <a:schemeClr val="bg2"/>
                  </a:solidFill>
                  <a:latin typeface="Trebuchet MS" pitchFamily="34" charset="0"/>
                </a:defRPr>
              </a:lvl3pPr>
              <a:lvl4pPr marL="1600200" indent="-228600">
                <a:defRPr sz="2000" b="1">
                  <a:solidFill>
                    <a:schemeClr val="bg2"/>
                  </a:solidFill>
                  <a:latin typeface="Trebuchet MS" pitchFamily="34" charset="0"/>
                </a:defRPr>
              </a:lvl4pPr>
              <a:lvl5pPr marL="2057400" indent="-228600">
                <a:defRPr sz="2000" b="1">
                  <a:solidFill>
                    <a:schemeClr val="bg2"/>
                  </a:solidFill>
                  <a:latin typeface="Trebuchet MS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bg2"/>
                  </a:solidFill>
                  <a:latin typeface="Trebuchet MS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bg2"/>
                  </a:solidFill>
                  <a:latin typeface="Trebuchet MS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bg2"/>
                  </a:solidFill>
                  <a:latin typeface="Trebuchet MS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bg2"/>
                  </a:solidFill>
                  <a:latin typeface="Trebuchet MS" pitchFamily="34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>
                  <a:solidFill>
                    <a:srgbClr val="000000"/>
                  </a:solidFill>
                  <a:latin typeface="Arial" pitchFamily="34" charset="0"/>
                </a:rPr>
                <a:t>F</a:t>
              </a:r>
              <a:r>
                <a:rPr lang="en-US" baseline="-25000">
                  <a:solidFill>
                    <a:srgbClr val="000000"/>
                  </a:solidFill>
                  <a:latin typeface="Arial" pitchFamily="34" charset="0"/>
                </a:rPr>
                <a:t>2</a:t>
              </a:r>
            </a:p>
          </p:txBody>
        </p:sp>
        <p:sp>
          <p:nvSpPr>
            <p:cNvPr id="62480" name="Text Box 37"/>
            <p:cNvSpPr txBox="1">
              <a:spLocks noChangeArrowheads="1"/>
            </p:cNvSpPr>
            <p:nvPr/>
          </p:nvSpPr>
          <p:spPr bwMode="auto">
            <a:xfrm>
              <a:off x="2016125" y="3465513"/>
              <a:ext cx="533400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000" b="1">
                  <a:solidFill>
                    <a:schemeClr val="bg2"/>
                  </a:solidFill>
                  <a:latin typeface="Trebuchet MS" pitchFamily="34" charset="0"/>
                </a:defRPr>
              </a:lvl1pPr>
              <a:lvl2pPr marL="742950" indent="-285750">
                <a:defRPr sz="2000" b="1">
                  <a:solidFill>
                    <a:schemeClr val="bg2"/>
                  </a:solidFill>
                  <a:latin typeface="Trebuchet MS" pitchFamily="34" charset="0"/>
                </a:defRPr>
              </a:lvl2pPr>
              <a:lvl3pPr marL="1143000" indent="-228600">
                <a:defRPr sz="2000" b="1">
                  <a:solidFill>
                    <a:schemeClr val="bg2"/>
                  </a:solidFill>
                  <a:latin typeface="Trebuchet MS" pitchFamily="34" charset="0"/>
                </a:defRPr>
              </a:lvl3pPr>
              <a:lvl4pPr marL="1600200" indent="-228600">
                <a:defRPr sz="2000" b="1">
                  <a:solidFill>
                    <a:schemeClr val="bg2"/>
                  </a:solidFill>
                  <a:latin typeface="Trebuchet MS" pitchFamily="34" charset="0"/>
                </a:defRPr>
              </a:lvl4pPr>
              <a:lvl5pPr marL="2057400" indent="-228600">
                <a:defRPr sz="2000" b="1">
                  <a:solidFill>
                    <a:schemeClr val="bg2"/>
                  </a:solidFill>
                  <a:latin typeface="Trebuchet MS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bg2"/>
                  </a:solidFill>
                  <a:latin typeface="Trebuchet MS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bg2"/>
                  </a:solidFill>
                  <a:latin typeface="Trebuchet MS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bg2"/>
                  </a:solidFill>
                  <a:latin typeface="Trebuchet MS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bg2"/>
                  </a:solidFill>
                  <a:latin typeface="Trebuchet MS" pitchFamily="34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>
                  <a:solidFill>
                    <a:srgbClr val="000000"/>
                  </a:solidFill>
                  <a:latin typeface="Arial" pitchFamily="34" charset="0"/>
                </a:rPr>
                <a:t>F</a:t>
              </a:r>
              <a:r>
                <a:rPr lang="en-US" baseline="-25000">
                  <a:solidFill>
                    <a:srgbClr val="000000"/>
                  </a:solidFill>
                  <a:latin typeface="Arial" pitchFamily="34" charset="0"/>
                </a:rPr>
                <a:t>1</a:t>
              </a:r>
            </a:p>
          </p:txBody>
        </p:sp>
        <p:sp>
          <p:nvSpPr>
            <p:cNvPr id="62481" name="TextBox 46"/>
            <p:cNvSpPr txBox="1">
              <a:spLocks noChangeArrowheads="1"/>
            </p:cNvSpPr>
            <p:nvPr/>
          </p:nvSpPr>
          <p:spPr bwMode="auto">
            <a:xfrm rot="5400000">
              <a:off x="2835275" y="4824413"/>
              <a:ext cx="612775" cy="523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000" b="1">
                  <a:solidFill>
                    <a:schemeClr val="bg2"/>
                  </a:solidFill>
                  <a:latin typeface="Trebuchet MS" pitchFamily="34" charset="0"/>
                </a:defRPr>
              </a:lvl1pPr>
              <a:lvl2pPr marL="742950" indent="-285750">
                <a:defRPr sz="2000" b="1">
                  <a:solidFill>
                    <a:schemeClr val="bg2"/>
                  </a:solidFill>
                  <a:latin typeface="Trebuchet MS" pitchFamily="34" charset="0"/>
                </a:defRPr>
              </a:lvl2pPr>
              <a:lvl3pPr marL="1143000" indent="-228600">
                <a:defRPr sz="2000" b="1">
                  <a:solidFill>
                    <a:schemeClr val="bg2"/>
                  </a:solidFill>
                  <a:latin typeface="Trebuchet MS" pitchFamily="34" charset="0"/>
                </a:defRPr>
              </a:lvl3pPr>
              <a:lvl4pPr marL="1600200" indent="-228600">
                <a:defRPr sz="2000" b="1">
                  <a:solidFill>
                    <a:schemeClr val="bg2"/>
                  </a:solidFill>
                  <a:latin typeface="Trebuchet MS" pitchFamily="34" charset="0"/>
                </a:defRPr>
              </a:lvl4pPr>
              <a:lvl5pPr marL="2057400" indent="-228600">
                <a:defRPr sz="2000" b="1">
                  <a:solidFill>
                    <a:schemeClr val="bg2"/>
                  </a:solidFill>
                  <a:latin typeface="Trebuchet MS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bg2"/>
                  </a:solidFill>
                  <a:latin typeface="Trebuchet MS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bg2"/>
                  </a:solidFill>
                  <a:latin typeface="Trebuchet MS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bg2"/>
                  </a:solidFill>
                  <a:latin typeface="Trebuchet MS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bg2"/>
                  </a:solidFill>
                  <a:latin typeface="Trebuchet MS" pitchFamily="34" charset="0"/>
                </a:defRPr>
              </a:lvl9pPr>
            </a:lstStyle>
            <a:p>
              <a:r>
                <a:rPr lang="en-US" sz="2800">
                  <a:solidFill>
                    <a:srgbClr val="000000"/>
                  </a:solidFill>
                  <a:latin typeface="Arial" pitchFamily="34" charset="0"/>
                </a:rPr>
                <a:t>…</a:t>
              </a:r>
            </a:p>
          </p:txBody>
        </p:sp>
        <p:sp>
          <p:nvSpPr>
            <p:cNvPr id="62482" name="Oval 30"/>
            <p:cNvSpPr>
              <a:spLocks noChangeArrowheads="1"/>
            </p:cNvSpPr>
            <p:nvPr/>
          </p:nvSpPr>
          <p:spPr bwMode="auto">
            <a:xfrm>
              <a:off x="3259138" y="4505325"/>
              <a:ext cx="152400" cy="152400"/>
            </a:xfrm>
            <a:prstGeom prst="ellipse">
              <a:avLst/>
            </a:prstGeom>
            <a:solidFill>
              <a:srgbClr val="BBE0E3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de-DE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62483" name="Oval 30"/>
            <p:cNvSpPr>
              <a:spLocks noChangeArrowheads="1"/>
            </p:cNvSpPr>
            <p:nvPr/>
          </p:nvSpPr>
          <p:spPr bwMode="auto">
            <a:xfrm>
              <a:off x="3330575" y="4657725"/>
              <a:ext cx="152400" cy="152400"/>
            </a:xfrm>
            <a:prstGeom prst="ellipse">
              <a:avLst/>
            </a:prstGeom>
            <a:solidFill>
              <a:srgbClr val="BBE0E3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de-DE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62484" name="Oval 30"/>
            <p:cNvSpPr>
              <a:spLocks noChangeArrowheads="1"/>
            </p:cNvSpPr>
            <p:nvPr/>
          </p:nvSpPr>
          <p:spPr bwMode="auto">
            <a:xfrm>
              <a:off x="3397250" y="4560888"/>
              <a:ext cx="152400" cy="152400"/>
            </a:xfrm>
            <a:prstGeom prst="ellipse">
              <a:avLst/>
            </a:prstGeom>
            <a:solidFill>
              <a:srgbClr val="BBE0E3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de-DE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62485" name="Oval 30"/>
            <p:cNvSpPr>
              <a:spLocks noChangeArrowheads="1"/>
            </p:cNvSpPr>
            <p:nvPr/>
          </p:nvSpPr>
          <p:spPr bwMode="auto">
            <a:xfrm>
              <a:off x="2600325" y="5029200"/>
              <a:ext cx="152400" cy="152400"/>
            </a:xfrm>
            <a:prstGeom prst="ellipse">
              <a:avLst/>
            </a:prstGeom>
            <a:solidFill>
              <a:srgbClr val="BBE0E3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de-DE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62486" name="Oval 30"/>
            <p:cNvSpPr>
              <a:spLocks noChangeArrowheads="1"/>
            </p:cNvSpPr>
            <p:nvPr/>
          </p:nvSpPr>
          <p:spPr bwMode="auto">
            <a:xfrm>
              <a:off x="2047875" y="4597400"/>
              <a:ext cx="152400" cy="152400"/>
            </a:xfrm>
            <a:prstGeom prst="ellipse">
              <a:avLst/>
            </a:prstGeom>
            <a:solidFill>
              <a:srgbClr val="BBE0E3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de-DE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62487" name="Oval 30"/>
            <p:cNvSpPr>
              <a:spLocks noChangeArrowheads="1"/>
            </p:cNvSpPr>
            <p:nvPr/>
          </p:nvSpPr>
          <p:spPr bwMode="auto">
            <a:xfrm>
              <a:off x="2119313" y="4749800"/>
              <a:ext cx="152400" cy="152400"/>
            </a:xfrm>
            <a:prstGeom prst="ellipse">
              <a:avLst/>
            </a:prstGeom>
            <a:solidFill>
              <a:srgbClr val="BBE0E3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de-DE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62488" name="Oval 30"/>
            <p:cNvSpPr>
              <a:spLocks noChangeArrowheads="1"/>
            </p:cNvSpPr>
            <p:nvPr/>
          </p:nvSpPr>
          <p:spPr bwMode="auto">
            <a:xfrm>
              <a:off x="2185988" y="4652963"/>
              <a:ext cx="152400" cy="152400"/>
            </a:xfrm>
            <a:prstGeom prst="ellipse">
              <a:avLst/>
            </a:prstGeom>
            <a:solidFill>
              <a:srgbClr val="BBE0E3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de-DE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62489" name="Oval 30"/>
            <p:cNvSpPr>
              <a:spLocks noChangeArrowheads="1"/>
            </p:cNvSpPr>
            <p:nvPr/>
          </p:nvSpPr>
          <p:spPr bwMode="auto">
            <a:xfrm>
              <a:off x="2265363" y="4805363"/>
              <a:ext cx="152400" cy="152400"/>
            </a:xfrm>
            <a:prstGeom prst="ellipse">
              <a:avLst/>
            </a:prstGeom>
            <a:solidFill>
              <a:srgbClr val="BBE0E3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de-DE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62490" name="Oval 30"/>
            <p:cNvSpPr>
              <a:spLocks noChangeArrowheads="1"/>
            </p:cNvSpPr>
            <p:nvPr/>
          </p:nvSpPr>
          <p:spPr bwMode="auto">
            <a:xfrm>
              <a:off x="2125663" y="4456113"/>
              <a:ext cx="152400" cy="152400"/>
            </a:xfrm>
            <a:prstGeom prst="ellipse">
              <a:avLst/>
            </a:prstGeom>
            <a:solidFill>
              <a:srgbClr val="BBE0E3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de-DE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62491" name="Oval 30"/>
            <p:cNvSpPr>
              <a:spLocks noChangeArrowheads="1"/>
            </p:cNvSpPr>
            <p:nvPr/>
          </p:nvSpPr>
          <p:spPr bwMode="auto">
            <a:xfrm>
              <a:off x="2197100" y="4608513"/>
              <a:ext cx="152400" cy="152400"/>
            </a:xfrm>
            <a:prstGeom prst="ellipse">
              <a:avLst/>
            </a:prstGeom>
            <a:solidFill>
              <a:srgbClr val="BBE0E3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de-DE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62492" name="Oval 30"/>
            <p:cNvSpPr>
              <a:spLocks noChangeArrowheads="1"/>
            </p:cNvSpPr>
            <p:nvPr/>
          </p:nvSpPr>
          <p:spPr bwMode="auto">
            <a:xfrm>
              <a:off x="2263775" y="4511675"/>
              <a:ext cx="152400" cy="152400"/>
            </a:xfrm>
            <a:prstGeom prst="ellipse">
              <a:avLst/>
            </a:prstGeom>
            <a:solidFill>
              <a:srgbClr val="BBE0E3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de-DE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62493" name="Oval 30"/>
            <p:cNvSpPr>
              <a:spLocks noChangeArrowheads="1"/>
            </p:cNvSpPr>
            <p:nvPr/>
          </p:nvSpPr>
          <p:spPr bwMode="auto">
            <a:xfrm>
              <a:off x="2343150" y="4664075"/>
              <a:ext cx="152400" cy="152400"/>
            </a:xfrm>
            <a:prstGeom prst="ellipse">
              <a:avLst/>
            </a:prstGeom>
            <a:solidFill>
              <a:srgbClr val="BBE0E3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de-DE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62494" name="Oval 30"/>
            <p:cNvSpPr>
              <a:spLocks noChangeArrowheads="1"/>
            </p:cNvSpPr>
            <p:nvPr/>
          </p:nvSpPr>
          <p:spPr bwMode="auto">
            <a:xfrm>
              <a:off x="2595563" y="3940175"/>
              <a:ext cx="152400" cy="152400"/>
            </a:xfrm>
            <a:prstGeom prst="ellipse">
              <a:avLst/>
            </a:prstGeom>
            <a:solidFill>
              <a:srgbClr val="BBE0E3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de-DE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62495" name="Oval 30"/>
            <p:cNvSpPr>
              <a:spLocks noChangeArrowheads="1"/>
            </p:cNvSpPr>
            <p:nvPr/>
          </p:nvSpPr>
          <p:spPr bwMode="auto">
            <a:xfrm>
              <a:off x="2667000" y="4092575"/>
              <a:ext cx="152400" cy="152400"/>
            </a:xfrm>
            <a:prstGeom prst="ellipse">
              <a:avLst/>
            </a:prstGeom>
            <a:solidFill>
              <a:srgbClr val="BBE0E3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de-DE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62496" name="Oval 30"/>
            <p:cNvSpPr>
              <a:spLocks noChangeArrowheads="1"/>
            </p:cNvSpPr>
            <p:nvPr/>
          </p:nvSpPr>
          <p:spPr bwMode="auto">
            <a:xfrm>
              <a:off x="2733675" y="3995738"/>
              <a:ext cx="152400" cy="152400"/>
            </a:xfrm>
            <a:prstGeom prst="ellipse">
              <a:avLst/>
            </a:prstGeom>
            <a:solidFill>
              <a:srgbClr val="BBE0E3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de-DE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62497" name="Oval 30"/>
            <p:cNvSpPr>
              <a:spLocks noChangeArrowheads="1"/>
            </p:cNvSpPr>
            <p:nvPr/>
          </p:nvSpPr>
          <p:spPr bwMode="auto">
            <a:xfrm>
              <a:off x="2813050" y="4148138"/>
              <a:ext cx="152400" cy="152400"/>
            </a:xfrm>
            <a:prstGeom prst="ellipse">
              <a:avLst/>
            </a:prstGeom>
            <a:solidFill>
              <a:srgbClr val="BBE0E3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de-DE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62498" name="Oval 30"/>
            <p:cNvSpPr>
              <a:spLocks noChangeArrowheads="1"/>
            </p:cNvSpPr>
            <p:nvPr/>
          </p:nvSpPr>
          <p:spPr bwMode="auto">
            <a:xfrm>
              <a:off x="2673350" y="5145088"/>
              <a:ext cx="152400" cy="152400"/>
            </a:xfrm>
            <a:prstGeom prst="ellipse">
              <a:avLst/>
            </a:prstGeom>
            <a:solidFill>
              <a:srgbClr val="BBE0E3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de-DE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62499" name="Oval 30"/>
            <p:cNvSpPr>
              <a:spLocks noChangeArrowheads="1"/>
            </p:cNvSpPr>
            <p:nvPr/>
          </p:nvSpPr>
          <p:spPr bwMode="auto">
            <a:xfrm>
              <a:off x="2600325" y="5211763"/>
              <a:ext cx="152400" cy="152400"/>
            </a:xfrm>
            <a:prstGeom prst="ellipse">
              <a:avLst/>
            </a:prstGeom>
            <a:solidFill>
              <a:srgbClr val="BBE0E3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de-DE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62500" name="Oval 30"/>
            <p:cNvSpPr>
              <a:spLocks noChangeArrowheads="1"/>
            </p:cNvSpPr>
            <p:nvPr/>
          </p:nvSpPr>
          <p:spPr bwMode="auto">
            <a:xfrm>
              <a:off x="2381250" y="5145088"/>
              <a:ext cx="152400" cy="152400"/>
            </a:xfrm>
            <a:prstGeom prst="ellipse">
              <a:avLst/>
            </a:prstGeom>
            <a:solidFill>
              <a:srgbClr val="BBE0E3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de-DE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62501" name="Oval 30"/>
            <p:cNvSpPr>
              <a:spLocks noChangeArrowheads="1"/>
            </p:cNvSpPr>
            <p:nvPr/>
          </p:nvSpPr>
          <p:spPr bwMode="auto">
            <a:xfrm>
              <a:off x="2454275" y="5400675"/>
              <a:ext cx="152400" cy="152400"/>
            </a:xfrm>
            <a:prstGeom prst="ellipse">
              <a:avLst/>
            </a:prstGeom>
            <a:solidFill>
              <a:srgbClr val="BBE0E3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de-DE">
                <a:solidFill>
                  <a:srgbClr val="000000"/>
                </a:solidFill>
                <a:latin typeface="Arial" pitchFamily="34" charset="0"/>
              </a:endParaRPr>
            </a:p>
          </p:txBody>
        </p:sp>
      </p:grpSp>
      <p:sp>
        <p:nvSpPr>
          <p:cNvPr id="62474" name="TextBox 122"/>
          <p:cNvSpPr txBox="1">
            <a:spLocks noChangeArrowheads="1"/>
          </p:cNvSpPr>
          <p:nvPr/>
        </p:nvSpPr>
        <p:spPr bwMode="auto">
          <a:xfrm>
            <a:off x="312738" y="6092825"/>
            <a:ext cx="25685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 b="1">
                <a:solidFill>
                  <a:schemeClr val="bg2"/>
                </a:solidFill>
                <a:latin typeface="Trebuchet MS" pitchFamily="34" charset="0"/>
              </a:defRPr>
            </a:lvl1pPr>
            <a:lvl2pPr marL="742950" indent="-285750">
              <a:defRPr sz="2000" b="1">
                <a:solidFill>
                  <a:schemeClr val="bg2"/>
                </a:solidFill>
                <a:latin typeface="Trebuchet MS" pitchFamily="34" charset="0"/>
              </a:defRPr>
            </a:lvl2pPr>
            <a:lvl3pPr marL="1143000" indent="-228600">
              <a:defRPr sz="2000" b="1">
                <a:solidFill>
                  <a:schemeClr val="bg2"/>
                </a:solidFill>
                <a:latin typeface="Trebuchet MS" pitchFamily="34" charset="0"/>
              </a:defRPr>
            </a:lvl3pPr>
            <a:lvl4pPr marL="1600200" indent="-228600">
              <a:defRPr sz="2000" b="1">
                <a:solidFill>
                  <a:schemeClr val="bg2"/>
                </a:solidFill>
                <a:latin typeface="Trebuchet MS" pitchFamily="34" charset="0"/>
              </a:defRPr>
            </a:lvl4pPr>
            <a:lvl5pPr marL="2057400" indent="-228600">
              <a:defRPr sz="2000" b="1">
                <a:solidFill>
                  <a:schemeClr val="bg2"/>
                </a:solidFill>
                <a:latin typeface="Trebuchet MS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2"/>
                </a:solidFill>
                <a:latin typeface="Trebuchet MS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2"/>
                </a:solidFill>
                <a:latin typeface="Trebuchet MS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2"/>
                </a:solidFill>
                <a:latin typeface="Trebuchet MS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2"/>
                </a:solidFill>
                <a:latin typeface="Trebuchet MS" pitchFamily="34" charset="0"/>
              </a:defRPr>
            </a:lvl9pPr>
          </a:lstStyle>
          <a:p>
            <a:r>
              <a:rPr lang="en-US" sz="1400" b="0" dirty="0">
                <a:solidFill>
                  <a:srgbClr val="000000"/>
                </a:solidFill>
              </a:rPr>
              <a:t>Slide credit: Kristen </a:t>
            </a:r>
            <a:r>
              <a:rPr lang="en-US" sz="1400" b="0" dirty="0" err="1">
                <a:solidFill>
                  <a:srgbClr val="000000"/>
                </a:solidFill>
              </a:rPr>
              <a:t>Grauman</a:t>
            </a:r>
            <a:endParaRPr lang="de-CH" sz="1400" b="0" dirty="0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DC490-98B8-074B-BB30-37775A2447EF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964815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Smoothing Out Cluster Assignments</a:t>
            </a:r>
            <a:endParaRPr lang="de-C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25562"/>
            <a:ext cx="8229600" cy="4525963"/>
          </a:xfrm>
        </p:spPr>
        <p:txBody>
          <a:bodyPr>
            <a:normAutofit fontScale="85000" lnSpcReduction="10000"/>
          </a:bodyPr>
          <a:lstStyle/>
          <a:p>
            <a:r>
              <a:rPr lang="en-US"/>
              <a:t>Assigning a cluster label per pixel may yield outliers: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 sz="1600"/>
          </a:p>
          <a:p>
            <a:r>
              <a:rPr lang="en-US"/>
              <a:t>How can we ensure they </a:t>
            </a:r>
            <a:br>
              <a:rPr lang="en-US"/>
            </a:br>
            <a:r>
              <a:rPr lang="en-US"/>
              <a:t>are spatially smooth?</a:t>
            </a:r>
          </a:p>
        </p:txBody>
      </p:sp>
      <p:pic>
        <p:nvPicPr>
          <p:cNvPr id="63494" name="Picture 3" descr="quantizedNoisy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26" t="9447" r="13077" b="11743"/>
          <a:stretch>
            <a:fillRect/>
          </a:stretch>
        </p:blipFill>
        <p:spPr bwMode="auto">
          <a:xfrm>
            <a:off x="4645025" y="1785938"/>
            <a:ext cx="2859088" cy="17526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495" name="Picture 5" descr="noisy_grayscale_im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1925" y="1822450"/>
            <a:ext cx="2679700" cy="17272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3496" name="Straight Arrow Connector 20"/>
          <p:cNvCxnSpPr>
            <a:cxnSpLocks noChangeShapeType="1"/>
          </p:cNvCxnSpPr>
          <p:nvPr/>
        </p:nvCxnSpPr>
        <p:spPr bwMode="auto">
          <a:xfrm>
            <a:off x="4170363" y="2662238"/>
            <a:ext cx="438150" cy="1587"/>
          </a:xfrm>
          <a:prstGeom prst="straightConnector1">
            <a:avLst/>
          </a:prstGeom>
          <a:noFill/>
          <a:ln w="28575" algn="ctr">
            <a:solidFill>
              <a:srgbClr val="000000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grpSp>
        <p:nvGrpSpPr>
          <p:cNvPr id="2" name="Group 19"/>
          <p:cNvGrpSpPr>
            <a:grpSpLocks/>
          </p:cNvGrpSpPr>
          <p:nvPr/>
        </p:nvGrpSpPr>
        <p:grpSpPr bwMode="auto">
          <a:xfrm>
            <a:off x="4608513" y="3886200"/>
            <a:ext cx="2919412" cy="2424112"/>
            <a:chOff x="4608513" y="4145121"/>
            <a:chExt cx="2919126" cy="2423997"/>
          </a:xfrm>
        </p:grpSpPr>
        <p:grpSp>
          <p:nvGrpSpPr>
            <p:cNvPr id="63501" name="Group 63"/>
            <p:cNvGrpSpPr>
              <a:grpSpLocks noChangeAspect="1"/>
            </p:cNvGrpSpPr>
            <p:nvPr/>
          </p:nvGrpSpPr>
          <p:grpSpPr bwMode="auto">
            <a:xfrm>
              <a:off x="4608513" y="4743469"/>
              <a:ext cx="2919126" cy="1825649"/>
              <a:chOff x="628596" y="690525"/>
              <a:chExt cx="2848014" cy="1781175"/>
            </a:xfrm>
          </p:grpSpPr>
          <p:pic>
            <p:nvPicPr>
              <p:cNvPr id="63504" name="Picture 8" descr="simple_image.jpg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8596" y="690525"/>
                <a:ext cx="2762250" cy="1781175"/>
              </a:xfrm>
              <a:prstGeom prst="rect">
                <a:avLst/>
              </a:prstGeom>
              <a:noFill/>
              <a:ln w="9525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3505" name="TextBox 9"/>
              <p:cNvSpPr txBox="1">
                <a:spLocks noChangeArrowheads="1"/>
              </p:cNvSpPr>
              <p:nvPr/>
            </p:nvSpPr>
            <p:spPr bwMode="auto">
              <a:xfrm>
                <a:off x="1249317" y="1238220"/>
                <a:ext cx="584207" cy="8111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000" b="1">
                    <a:solidFill>
                      <a:schemeClr val="bg2"/>
                    </a:solidFill>
                    <a:latin typeface="Trebuchet MS" pitchFamily="34" charset="0"/>
                  </a:defRPr>
                </a:lvl1pPr>
                <a:lvl2pPr marL="742950" indent="-285750">
                  <a:defRPr sz="2000" b="1">
                    <a:solidFill>
                      <a:schemeClr val="bg2"/>
                    </a:solidFill>
                    <a:latin typeface="Trebuchet MS" pitchFamily="34" charset="0"/>
                  </a:defRPr>
                </a:lvl2pPr>
                <a:lvl3pPr marL="1143000" indent="-228600">
                  <a:defRPr sz="2000" b="1">
                    <a:solidFill>
                      <a:schemeClr val="bg2"/>
                    </a:solidFill>
                    <a:latin typeface="Trebuchet MS" pitchFamily="34" charset="0"/>
                  </a:defRPr>
                </a:lvl3pPr>
                <a:lvl4pPr marL="1600200" indent="-228600">
                  <a:defRPr sz="2000" b="1">
                    <a:solidFill>
                      <a:schemeClr val="bg2"/>
                    </a:solidFill>
                    <a:latin typeface="Trebuchet MS" pitchFamily="34" charset="0"/>
                  </a:defRPr>
                </a:lvl4pPr>
                <a:lvl5pPr marL="2057400" indent="-228600">
                  <a:defRPr sz="2000" b="1">
                    <a:solidFill>
                      <a:schemeClr val="bg2"/>
                    </a:solidFill>
                    <a:latin typeface="Trebuchet MS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bg2"/>
                    </a:solidFill>
                    <a:latin typeface="Trebuchet MS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bg2"/>
                    </a:solidFill>
                    <a:latin typeface="Trebuchet MS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bg2"/>
                    </a:solidFill>
                    <a:latin typeface="Trebuchet MS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bg2"/>
                    </a:solidFill>
                    <a:latin typeface="Trebuchet MS" pitchFamily="34" charset="0"/>
                  </a:defRPr>
                </a:lvl9pPr>
              </a:lstStyle>
              <a:p>
                <a:r>
                  <a:rPr lang="en-US" sz="3000">
                    <a:solidFill>
                      <a:srgbClr val="FFFFFF"/>
                    </a:solidFill>
                    <a:latin typeface="Arial" pitchFamily="34" charset="0"/>
                  </a:rPr>
                  <a:t>1</a:t>
                </a:r>
              </a:p>
            </p:txBody>
          </p:sp>
          <p:sp>
            <p:nvSpPr>
              <p:cNvPr id="63506" name="TextBox 10"/>
              <p:cNvSpPr txBox="1">
                <a:spLocks noChangeArrowheads="1"/>
              </p:cNvSpPr>
              <p:nvPr/>
            </p:nvSpPr>
            <p:spPr bwMode="auto">
              <a:xfrm>
                <a:off x="2162142" y="1201707"/>
                <a:ext cx="584207" cy="8111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000" b="1">
                    <a:solidFill>
                      <a:schemeClr val="bg2"/>
                    </a:solidFill>
                    <a:latin typeface="Trebuchet MS" pitchFamily="34" charset="0"/>
                  </a:defRPr>
                </a:lvl1pPr>
                <a:lvl2pPr marL="742950" indent="-285750">
                  <a:defRPr sz="2000" b="1">
                    <a:solidFill>
                      <a:schemeClr val="bg2"/>
                    </a:solidFill>
                    <a:latin typeface="Trebuchet MS" pitchFamily="34" charset="0"/>
                  </a:defRPr>
                </a:lvl2pPr>
                <a:lvl3pPr marL="1143000" indent="-228600">
                  <a:defRPr sz="2000" b="1">
                    <a:solidFill>
                      <a:schemeClr val="bg2"/>
                    </a:solidFill>
                    <a:latin typeface="Trebuchet MS" pitchFamily="34" charset="0"/>
                  </a:defRPr>
                </a:lvl3pPr>
                <a:lvl4pPr marL="1600200" indent="-228600">
                  <a:defRPr sz="2000" b="1">
                    <a:solidFill>
                      <a:schemeClr val="bg2"/>
                    </a:solidFill>
                    <a:latin typeface="Trebuchet MS" pitchFamily="34" charset="0"/>
                  </a:defRPr>
                </a:lvl4pPr>
                <a:lvl5pPr marL="2057400" indent="-228600">
                  <a:defRPr sz="2000" b="1">
                    <a:solidFill>
                      <a:schemeClr val="bg2"/>
                    </a:solidFill>
                    <a:latin typeface="Trebuchet MS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bg2"/>
                    </a:solidFill>
                    <a:latin typeface="Trebuchet MS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bg2"/>
                    </a:solidFill>
                    <a:latin typeface="Trebuchet MS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bg2"/>
                    </a:solidFill>
                    <a:latin typeface="Trebuchet MS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bg2"/>
                    </a:solidFill>
                    <a:latin typeface="Trebuchet MS" pitchFamily="34" charset="0"/>
                  </a:defRPr>
                </a:lvl9pPr>
              </a:lstStyle>
              <a:p>
                <a:r>
                  <a:rPr lang="en-US" sz="3000">
                    <a:solidFill>
                      <a:srgbClr val="000000"/>
                    </a:solidFill>
                    <a:latin typeface="Arial" pitchFamily="34" charset="0"/>
                  </a:rPr>
                  <a:t>2</a:t>
                </a:r>
              </a:p>
            </p:txBody>
          </p:sp>
          <p:sp>
            <p:nvSpPr>
              <p:cNvPr id="63507" name="TextBox 11"/>
              <p:cNvSpPr txBox="1">
                <a:spLocks noChangeArrowheads="1"/>
              </p:cNvSpPr>
              <p:nvPr/>
            </p:nvSpPr>
            <p:spPr bwMode="auto">
              <a:xfrm>
                <a:off x="2892403" y="727039"/>
                <a:ext cx="584207" cy="8111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000" b="1">
                    <a:solidFill>
                      <a:schemeClr val="bg2"/>
                    </a:solidFill>
                    <a:latin typeface="Trebuchet MS" pitchFamily="34" charset="0"/>
                  </a:defRPr>
                </a:lvl1pPr>
                <a:lvl2pPr marL="742950" indent="-285750">
                  <a:defRPr sz="2000" b="1">
                    <a:solidFill>
                      <a:schemeClr val="bg2"/>
                    </a:solidFill>
                    <a:latin typeface="Trebuchet MS" pitchFamily="34" charset="0"/>
                  </a:defRPr>
                </a:lvl2pPr>
                <a:lvl3pPr marL="1143000" indent="-228600">
                  <a:defRPr sz="2000" b="1">
                    <a:solidFill>
                      <a:schemeClr val="bg2"/>
                    </a:solidFill>
                    <a:latin typeface="Trebuchet MS" pitchFamily="34" charset="0"/>
                  </a:defRPr>
                </a:lvl3pPr>
                <a:lvl4pPr marL="1600200" indent="-228600">
                  <a:defRPr sz="2000" b="1">
                    <a:solidFill>
                      <a:schemeClr val="bg2"/>
                    </a:solidFill>
                    <a:latin typeface="Trebuchet MS" pitchFamily="34" charset="0"/>
                  </a:defRPr>
                </a:lvl4pPr>
                <a:lvl5pPr marL="2057400" indent="-228600">
                  <a:defRPr sz="2000" b="1">
                    <a:solidFill>
                      <a:schemeClr val="bg2"/>
                    </a:solidFill>
                    <a:latin typeface="Trebuchet MS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bg2"/>
                    </a:solidFill>
                    <a:latin typeface="Trebuchet MS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bg2"/>
                    </a:solidFill>
                    <a:latin typeface="Trebuchet MS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bg2"/>
                    </a:solidFill>
                    <a:latin typeface="Trebuchet MS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bg2"/>
                    </a:solidFill>
                    <a:latin typeface="Trebuchet MS" pitchFamily="34" charset="0"/>
                  </a:defRPr>
                </a:lvl9pPr>
              </a:lstStyle>
              <a:p>
                <a:r>
                  <a:rPr lang="en-US" sz="3000">
                    <a:solidFill>
                      <a:srgbClr val="000000"/>
                    </a:solidFill>
                    <a:latin typeface="Arial" pitchFamily="34" charset="0"/>
                  </a:rPr>
                  <a:t>3</a:t>
                </a:r>
              </a:p>
            </p:txBody>
          </p:sp>
        </p:grpSp>
        <p:cxnSp>
          <p:nvCxnSpPr>
            <p:cNvPr id="63502" name="Straight Arrow Connector 23"/>
            <p:cNvCxnSpPr>
              <a:cxnSpLocks noChangeShapeType="1"/>
            </p:cNvCxnSpPr>
            <p:nvPr/>
          </p:nvCxnSpPr>
          <p:spPr bwMode="auto">
            <a:xfrm rot="5400000">
              <a:off x="5832100" y="4505466"/>
              <a:ext cx="474639" cy="1587"/>
            </a:xfrm>
            <a:prstGeom prst="straightConnector1">
              <a:avLst/>
            </a:prstGeom>
            <a:noFill/>
            <a:ln w="28575" algn="ctr">
              <a:solidFill>
                <a:srgbClr val="00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5" name="TextBox 16"/>
            <p:cNvSpPr txBox="1">
              <a:spLocks noChangeArrowheads="1"/>
            </p:cNvSpPr>
            <p:nvPr/>
          </p:nvSpPr>
          <p:spPr bwMode="auto">
            <a:xfrm>
              <a:off x="6105378" y="4145121"/>
              <a:ext cx="912724" cy="5841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3200" dirty="0">
                  <a:solidFill>
                    <a:srgbClr val="000000"/>
                  </a:solidFill>
                  <a:latin typeface="+mn-lt"/>
                </a:rPr>
                <a:t>?</a:t>
              </a:r>
            </a:p>
          </p:txBody>
        </p:sp>
      </p:grpSp>
      <p:sp>
        <p:nvSpPr>
          <p:cNvPr id="30" name="TextBox 17"/>
          <p:cNvSpPr txBox="1">
            <a:spLocks noChangeArrowheads="1"/>
          </p:cNvSpPr>
          <p:nvPr/>
        </p:nvSpPr>
        <p:spPr bwMode="auto">
          <a:xfrm>
            <a:off x="1870075" y="3575050"/>
            <a:ext cx="182562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1800" dirty="0">
                <a:solidFill>
                  <a:srgbClr val="000000"/>
                </a:solidFill>
                <a:latin typeface="+mn-lt"/>
              </a:rPr>
              <a:t>Original</a:t>
            </a:r>
          </a:p>
        </p:txBody>
      </p:sp>
      <p:sp>
        <p:nvSpPr>
          <p:cNvPr id="31" name="TextBox 18"/>
          <p:cNvSpPr txBox="1">
            <a:spLocks noChangeArrowheads="1"/>
          </p:cNvSpPr>
          <p:nvPr/>
        </p:nvSpPr>
        <p:spPr bwMode="auto">
          <a:xfrm>
            <a:off x="3962400" y="3563938"/>
            <a:ext cx="402113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1800" dirty="0">
                <a:solidFill>
                  <a:srgbClr val="000000"/>
                </a:solidFill>
                <a:latin typeface="+mn-lt"/>
              </a:rPr>
              <a:t>Labeled by cluster center’s intensity</a:t>
            </a:r>
          </a:p>
        </p:txBody>
      </p:sp>
      <p:sp>
        <p:nvSpPr>
          <p:cNvPr id="63500" name="TextBox 31"/>
          <p:cNvSpPr txBox="1">
            <a:spLocks noChangeArrowheads="1"/>
          </p:cNvSpPr>
          <p:nvPr/>
        </p:nvSpPr>
        <p:spPr bwMode="auto">
          <a:xfrm>
            <a:off x="312738" y="6092825"/>
            <a:ext cx="25685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 b="1">
                <a:solidFill>
                  <a:schemeClr val="bg2"/>
                </a:solidFill>
                <a:latin typeface="Trebuchet MS" pitchFamily="34" charset="0"/>
              </a:defRPr>
            </a:lvl1pPr>
            <a:lvl2pPr marL="742950" indent="-285750">
              <a:defRPr sz="2000" b="1">
                <a:solidFill>
                  <a:schemeClr val="bg2"/>
                </a:solidFill>
                <a:latin typeface="Trebuchet MS" pitchFamily="34" charset="0"/>
              </a:defRPr>
            </a:lvl2pPr>
            <a:lvl3pPr marL="1143000" indent="-228600">
              <a:defRPr sz="2000" b="1">
                <a:solidFill>
                  <a:schemeClr val="bg2"/>
                </a:solidFill>
                <a:latin typeface="Trebuchet MS" pitchFamily="34" charset="0"/>
              </a:defRPr>
            </a:lvl3pPr>
            <a:lvl4pPr marL="1600200" indent="-228600">
              <a:defRPr sz="2000" b="1">
                <a:solidFill>
                  <a:schemeClr val="bg2"/>
                </a:solidFill>
                <a:latin typeface="Trebuchet MS" pitchFamily="34" charset="0"/>
              </a:defRPr>
            </a:lvl4pPr>
            <a:lvl5pPr marL="2057400" indent="-228600">
              <a:defRPr sz="2000" b="1">
                <a:solidFill>
                  <a:schemeClr val="bg2"/>
                </a:solidFill>
                <a:latin typeface="Trebuchet MS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2"/>
                </a:solidFill>
                <a:latin typeface="Trebuchet MS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2"/>
                </a:solidFill>
                <a:latin typeface="Trebuchet MS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2"/>
                </a:solidFill>
                <a:latin typeface="Trebuchet MS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2"/>
                </a:solidFill>
                <a:latin typeface="Trebuchet MS" pitchFamily="34" charset="0"/>
              </a:defRPr>
            </a:lvl9pPr>
          </a:lstStyle>
          <a:p>
            <a:r>
              <a:rPr lang="en-US" sz="1400" b="0" dirty="0">
                <a:solidFill>
                  <a:srgbClr val="000000"/>
                </a:solidFill>
              </a:rPr>
              <a:t>Slide credit: Kristen </a:t>
            </a:r>
            <a:r>
              <a:rPr lang="en-US" sz="1400" b="0" dirty="0" err="1">
                <a:solidFill>
                  <a:srgbClr val="000000"/>
                </a:solidFill>
              </a:rPr>
              <a:t>Grauman</a:t>
            </a:r>
            <a:endParaRPr lang="de-CH" sz="1400" b="0" dirty="0">
              <a:solidFill>
                <a:srgbClr val="0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DC490-98B8-074B-BB30-37775A2447EF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7676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Segmentation as Clustering</a:t>
            </a:r>
            <a:endParaRPr lang="de-C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25562"/>
            <a:ext cx="8229600" cy="4770438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Depending on what we choose as the </a:t>
            </a:r>
            <a:r>
              <a:rPr lang="en-US" i="1" dirty="0"/>
              <a:t>feature space</a:t>
            </a:r>
            <a:r>
              <a:rPr lang="en-US" dirty="0"/>
              <a:t>, we can group pixels in different ways.</a:t>
            </a:r>
          </a:p>
          <a:p>
            <a:endParaRPr lang="en-US" sz="1600" dirty="0"/>
          </a:p>
          <a:p>
            <a:r>
              <a:rPr lang="en-US" dirty="0">
                <a:solidFill>
                  <a:srgbClr val="000000"/>
                </a:solidFill>
              </a:rPr>
              <a:t>Grouping pixels based on</a:t>
            </a:r>
            <a:br>
              <a:rPr lang="en-US" dirty="0">
                <a:solidFill>
                  <a:srgbClr val="000000"/>
                </a:solidFill>
              </a:rPr>
            </a:br>
            <a:r>
              <a:rPr lang="en-US" i="1" dirty="0" err="1">
                <a:solidFill>
                  <a:srgbClr val="FF0000"/>
                </a:solidFill>
              </a:rPr>
              <a:t>intensity+position</a:t>
            </a:r>
            <a:r>
              <a:rPr lang="en-US" dirty="0">
                <a:solidFill>
                  <a:srgbClr val="000000"/>
                </a:solidFill>
              </a:rPr>
              <a:t> similarity</a:t>
            </a:r>
          </a:p>
          <a:p>
            <a:endParaRPr lang="en-US" dirty="0">
              <a:solidFill>
                <a:srgbClr val="000000"/>
              </a:solidFill>
            </a:endParaRPr>
          </a:p>
          <a:p>
            <a:endParaRPr lang="en-US" dirty="0">
              <a:solidFill>
                <a:srgbClr val="000000"/>
              </a:solidFill>
            </a:endParaRPr>
          </a:p>
          <a:p>
            <a:endParaRPr lang="en-US" dirty="0">
              <a:solidFill>
                <a:srgbClr val="000000"/>
              </a:solidFill>
            </a:endParaRPr>
          </a:p>
          <a:p>
            <a:endParaRPr lang="en-US" dirty="0">
              <a:solidFill>
                <a:srgbClr val="000000"/>
              </a:solidFill>
            </a:endParaRPr>
          </a:p>
          <a:p>
            <a:endParaRPr lang="en-US" dirty="0">
              <a:solidFill>
                <a:srgbClr val="000000"/>
              </a:solidFill>
            </a:endParaRPr>
          </a:p>
          <a:p>
            <a:endParaRPr lang="en-US" sz="2000" dirty="0">
              <a:solidFill>
                <a:srgbClr val="000000"/>
              </a:solidFill>
            </a:endParaRPr>
          </a:p>
          <a:p>
            <a:endParaRPr lang="en-US" sz="1000" dirty="0">
              <a:solidFill>
                <a:srgbClr val="000000"/>
              </a:solidFill>
            </a:endParaRPr>
          </a:p>
          <a:p>
            <a:pPr>
              <a:buFontTx/>
              <a:buNone/>
            </a:pPr>
            <a:r>
              <a:rPr lang="en-US" dirty="0">
                <a:solidFill>
                  <a:srgbClr val="000000"/>
                </a:solidFill>
                <a:sym typeface="Symbol" pitchFamily="18" charset="2"/>
              </a:rPr>
              <a:t> Way to encode both </a:t>
            </a:r>
            <a:r>
              <a:rPr lang="en-US" i="1" dirty="0">
                <a:solidFill>
                  <a:srgbClr val="000000"/>
                </a:solidFill>
                <a:sym typeface="Symbol" pitchFamily="18" charset="2"/>
              </a:rPr>
              <a:t>similarity</a:t>
            </a:r>
            <a:r>
              <a:rPr lang="en-US" dirty="0">
                <a:solidFill>
                  <a:srgbClr val="000000"/>
                </a:solidFill>
                <a:sym typeface="Symbol" pitchFamily="18" charset="2"/>
              </a:rPr>
              <a:t> and </a:t>
            </a:r>
            <a:r>
              <a:rPr lang="en-US" i="1" dirty="0">
                <a:solidFill>
                  <a:srgbClr val="000000"/>
                </a:solidFill>
                <a:sym typeface="Symbol" pitchFamily="18" charset="2"/>
              </a:rPr>
              <a:t>proximity.</a:t>
            </a:r>
            <a:endParaRPr lang="en-US" i="1" dirty="0">
              <a:solidFill>
                <a:srgbClr val="000000"/>
              </a:solidFill>
            </a:endParaRPr>
          </a:p>
          <a:p>
            <a:endParaRPr lang="de-CH" dirty="0"/>
          </a:p>
        </p:txBody>
      </p:sp>
      <p:sp>
        <p:nvSpPr>
          <p:cNvPr id="64518" name="TextBox 5"/>
          <p:cNvSpPr txBox="1">
            <a:spLocks noChangeArrowheads="1"/>
          </p:cNvSpPr>
          <p:nvPr/>
        </p:nvSpPr>
        <p:spPr bwMode="auto">
          <a:xfrm>
            <a:off x="312738" y="6092825"/>
            <a:ext cx="25685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 b="1">
                <a:solidFill>
                  <a:schemeClr val="bg2"/>
                </a:solidFill>
                <a:latin typeface="Trebuchet MS" pitchFamily="34" charset="0"/>
              </a:defRPr>
            </a:lvl1pPr>
            <a:lvl2pPr marL="742950" indent="-285750">
              <a:defRPr sz="2000" b="1">
                <a:solidFill>
                  <a:schemeClr val="bg2"/>
                </a:solidFill>
                <a:latin typeface="Trebuchet MS" pitchFamily="34" charset="0"/>
              </a:defRPr>
            </a:lvl2pPr>
            <a:lvl3pPr marL="1143000" indent="-228600">
              <a:defRPr sz="2000" b="1">
                <a:solidFill>
                  <a:schemeClr val="bg2"/>
                </a:solidFill>
                <a:latin typeface="Trebuchet MS" pitchFamily="34" charset="0"/>
              </a:defRPr>
            </a:lvl3pPr>
            <a:lvl4pPr marL="1600200" indent="-228600">
              <a:defRPr sz="2000" b="1">
                <a:solidFill>
                  <a:schemeClr val="bg2"/>
                </a:solidFill>
                <a:latin typeface="Trebuchet MS" pitchFamily="34" charset="0"/>
              </a:defRPr>
            </a:lvl4pPr>
            <a:lvl5pPr marL="2057400" indent="-228600">
              <a:defRPr sz="2000" b="1">
                <a:solidFill>
                  <a:schemeClr val="bg2"/>
                </a:solidFill>
                <a:latin typeface="Trebuchet MS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2"/>
                </a:solidFill>
                <a:latin typeface="Trebuchet MS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2"/>
                </a:solidFill>
                <a:latin typeface="Trebuchet MS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2"/>
                </a:solidFill>
                <a:latin typeface="Trebuchet MS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2"/>
                </a:solidFill>
                <a:latin typeface="Trebuchet MS" pitchFamily="34" charset="0"/>
              </a:defRPr>
            </a:lvl9pPr>
          </a:lstStyle>
          <a:p>
            <a:r>
              <a:rPr lang="en-US" sz="1400" b="0" dirty="0">
                <a:solidFill>
                  <a:srgbClr val="000000"/>
                </a:solidFill>
              </a:rPr>
              <a:t>Slide credit: Kristen </a:t>
            </a:r>
            <a:r>
              <a:rPr lang="en-US" sz="1400" b="0" dirty="0" err="1">
                <a:solidFill>
                  <a:srgbClr val="000000"/>
                </a:solidFill>
              </a:rPr>
              <a:t>Grauman</a:t>
            </a:r>
            <a:endParaRPr lang="de-CH" sz="1400" b="0" dirty="0">
              <a:solidFill>
                <a:srgbClr val="000000"/>
              </a:solidFill>
            </a:endParaRPr>
          </a:p>
        </p:txBody>
      </p:sp>
      <p:pic>
        <p:nvPicPr>
          <p:cNvPr id="64519" name="Picture 6" descr="C:\Documents and Settings\grauman\Desktop\segmentation\pandabw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50" t="6291" r="12572" b="11925"/>
          <a:stretch>
            <a:fillRect/>
          </a:stretch>
        </p:blipFill>
        <p:spPr bwMode="auto">
          <a:xfrm>
            <a:off x="5265738" y="2844800"/>
            <a:ext cx="3322637" cy="2373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Oval 10"/>
          <p:cNvSpPr>
            <a:spLocks noChangeArrowheads="1"/>
          </p:cNvSpPr>
          <p:nvPr/>
        </p:nvSpPr>
        <p:spPr bwMode="auto">
          <a:xfrm>
            <a:off x="7164388" y="4560888"/>
            <a:ext cx="365125" cy="292100"/>
          </a:xfrm>
          <a:prstGeom prst="ellipse">
            <a:avLst/>
          </a:prstGeom>
          <a:noFill/>
          <a:ln w="381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/>
            <a:endParaRPr lang="de-DE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12" name="Oval 11"/>
          <p:cNvSpPr>
            <a:spLocks noChangeArrowheads="1"/>
          </p:cNvSpPr>
          <p:nvPr/>
        </p:nvSpPr>
        <p:spPr bwMode="auto">
          <a:xfrm>
            <a:off x="6470650" y="4159250"/>
            <a:ext cx="365125" cy="292100"/>
          </a:xfrm>
          <a:prstGeom prst="ellipse">
            <a:avLst/>
          </a:prstGeom>
          <a:noFill/>
          <a:ln w="381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/>
            <a:endParaRPr lang="de-DE">
              <a:solidFill>
                <a:srgbClr val="FFFFFF"/>
              </a:solidFill>
              <a:latin typeface="Arial" pitchFamily="34" charset="0"/>
            </a:endParaRPr>
          </a:p>
        </p:txBody>
      </p:sp>
      <p:grpSp>
        <p:nvGrpSpPr>
          <p:cNvPr id="2" name="Group 61"/>
          <p:cNvGrpSpPr>
            <a:grpSpLocks/>
          </p:cNvGrpSpPr>
          <p:nvPr/>
        </p:nvGrpSpPr>
        <p:grpSpPr bwMode="auto">
          <a:xfrm>
            <a:off x="2262188" y="4443413"/>
            <a:ext cx="1068387" cy="657225"/>
            <a:chOff x="2262188" y="4779963"/>
            <a:chExt cx="1068387" cy="657225"/>
          </a:xfrm>
        </p:grpSpPr>
        <p:sp>
          <p:nvSpPr>
            <p:cNvPr id="64530" name="Oval 30"/>
            <p:cNvSpPr>
              <a:spLocks noChangeArrowheads="1"/>
            </p:cNvSpPr>
            <p:nvPr/>
          </p:nvSpPr>
          <p:spPr bwMode="auto">
            <a:xfrm>
              <a:off x="2262188" y="4921250"/>
              <a:ext cx="152400" cy="152400"/>
            </a:xfrm>
            <a:prstGeom prst="ellipse">
              <a:avLst/>
            </a:prstGeom>
            <a:solidFill>
              <a:srgbClr val="BBE0E3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de-DE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64531" name="Oval 30"/>
            <p:cNvSpPr>
              <a:spLocks noChangeArrowheads="1"/>
            </p:cNvSpPr>
            <p:nvPr/>
          </p:nvSpPr>
          <p:spPr bwMode="auto">
            <a:xfrm>
              <a:off x="2400300" y="4976813"/>
              <a:ext cx="152400" cy="152400"/>
            </a:xfrm>
            <a:prstGeom prst="ellipse">
              <a:avLst/>
            </a:prstGeom>
            <a:solidFill>
              <a:srgbClr val="BBE0E3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de-DE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64532" name="Oval 30"/>
            <p:cNvSpPr>
              <a:spLocks noChangeArrowheads="1"/>
            </p:cNvSpPr>
            <p:nvPr/>
          </p:nvSpPr>
          <p:spPr bwMode="auto">
            <a:xfrm>
              <a:off x="2339975" y="4779963"/>
              <a:ext cx="152400" cy="152400"/>
            </a:xfrm>
            <a:prstGeom prst="ellipse">
              <a:avLst/>
            </a:prstGeom>
            <a:solidFill>
              <a:srgbClr val="BBE0E3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de-DE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64533" name="Oval 30"/>
            <p:cNvSpPr>
              <a:spLocks noChangeArrowheads="1"/>
            </p:cNvSpPr>
            <p:nvPr/>
          </p:nvSpPr>
          <p:spPr bwMode="auto">
            <a:xfrm>
              <a:off x="2411413" y="4932363"/>
              <a:ext cx="152400" cy="152400"/>
            </a:xfrm>
            <a:prstGeom prst="ellipse">
              <a:avLst/>
            </a:prstGeom>
            <a:solidFill>
              <a:srgbClr val="BBE0E3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de-DE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64534" name="Oval 30"/>
            <p:cNvSpPr>
              <a:spLocks noChangeArrowheads="1"/>
            </p:cNvSpPr>
            <p:nvPr/>
          </p:nvSpPr>
          <p:spPr bwMode="auto">
            <a:xfrm>
              <a:off x="2478088" y="4835525"/>
              <a:ext cx="152400" cy="152400"/>
            </a:xfrm>
            <a:prstGeom prst="ellipse">
              <a:avLst/>
            </a:prstGeom>
            <a:solidFill>
              <a:srgbClr val="BBE0E3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de-DE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64535" name="Oval 30"/>
            <p:cNvSpPr>
              <a:spLocks noChangeArrowheads="1"/>
            </p:cNvSpPr>
            <p:nvPr/>
          </p:nvSpPr>
          <p:spPr bwMode="auto">
            <a:xfrm>
              <a:off x="2557463" y="4987925"/>
              <a:ext cx="152400" cy="152400"/>
            </a:xfrm>
            <a:prstGeom prst="ellipse">
              <a:avLst/>
            </a:prstGeom>
            <a:solidFill>
              <a:srgbClr val="BBE0E3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de-DE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64536" name="Oval 30"/>
            <p:cNvSpPr>
              <a:spLocks noChangeArrowheads="1"/>
            </p:cNvSpPr>
            <p:nvPr/>
          </p:nvSpPr>
          <p:spPr bwMode="auto">
            <a:xfrm>
              <a:off x="2960688" y="5076825"/>
              <a:ext cx="152400" cy="152400"/>
            </a:xfrm>
            <a:prstGeom prst="ellipse">
              <a:avLst/>
            </a:prstGeom>
            <a:solidFill>
              <a:srgbClr val="BBE0E3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de-DE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64537" name="Oval 30"/>
            <p:cNvSpPr>
              <a:spLocks noChangeArrowheads="1"/>
            </p:cNvSpPr>
            <p:nvPr/>
          </p:nvSpPr>
          <p:spPr bwMode="auto">
            <a:xfrm>
              <a:off x="3032125" y="5229225"/>
              <a:ext cx="152400" cy="152400"/>
            </a:xfrm>
            <a:prstGeom prst="ellipse">
              <a:avLst/>
            </a:prstGeom>
            <a:solidFill>
              <a:srgbClr val="BBE0E3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de-DE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64538" name="Oval 30"/>
            <p:cNvSpPr>
              <a:spLocks noChangeArrowheads="1"/>
            </p:cNvSpPr>
            <p:nvPr/>
          </p:nvSpPr>
          <p:spPr bwMode="auto">
            <a:xfrm>
              <a:off x="3098800" y="5132388"/>
              <a:ext cx="152400" cy="152400"/>
            </a:xfrm>
            <a:prstGeom prst="ellipse">
              <a:avLst/>
            </a:prstGeom>
            <a:solidFill>
              <a:srgbClr val="BBE0E3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de-DE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64539" name="Oval 30"/>
            <p:cNvSpPr>
              <a:spLocks noChangeArrowheads="1"/>
            </p:cNvSpPr>
            <p:nvPr/>
          </p:nvSpPr>
          <p:spPr bwMode="auto">
            <a:xfrm>
              <a:off x="3178175" y="5284788"/>
              <a:ext cx="152400" cy="152400"/>
            </a:xfrm>
            <a:prstGeom prst="ellipse">
              <a:avLst/>
            </a:prstGeom>
            <a:solidFill>
              <a:srgbClr val="BBE0E3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de-DE">
                <a:solidFill>
                  <a:srgbClr val="000000"/>
                </a:solidFill>
                <a:latin typeface="Arial" pitchFamily="34" charset="0"/>
              </a:endParaRPr>
            </a:p>
          </p:txBody>
        </p:sp>
      </p:grpSp>
      <p:grpSp>
        <p:nvGrpSpPr>
          <p:cNvPr id="64523" name="Group 62"/>
          <p:cNvGrpSpPr>
            <a:grpSpLocks/>
          </p:cNvGrpSpPr>
          <p:nvPr/>
        </p:nvGrpSpPr>
        <p:grpSpPr bwMode="auto">
          <a:xfrm>
            <a:off x="1468438" y="3048000"/>
            <a:ext cx="2322512" cy="2454275"/>
            <a:chOff x="1468438" y="3384550"/>
            <a:chExt cx="2322512" cy="2453720"/>
          </a:xfrm>
        </p:grpSpPr>
        <p:sp>
          <p:nvSpPr>
            <p:cNvPr id="64524" name="Line 31"/>
            <p:cNvSpPr>
              <a:spLocks noChangeShapeType="1"/>
            </p:cNvSpPr>
            <p:nvPr/>
          </p:nvSpPr>
          <p:spPr bwMode="auto">
            <a:xfrm flipV="1">
              <a:off x="1468438" y="3509963"/>
              <a:ext cx="0" cy="182880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4525" name="Line 32"/>
            <p:cNvSpPr>
              <a:spLocks noChangeShapeType="1"/>
            </p:cNvSpPr>
            <p:nvPr/>
          </p:nvSpPr>
          <p:spPr bwMode="auto">
            <a:xfrm flipV="1">
              <a:off x="1468438" y="4043363"/>
              <a:ext cx="1447800" cy="129540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4526" name="Line 33"/>
            <p:cNvSpPr>
              <a:spLocks noChangeShapeType="1"/>
            </p:cNvSpPr>
            <p:nvPr/>
          </p:nvSpPr>
          <p:spPr bwMode="auto">
            <a:xfrm>
              <a:off x="1484313" y="5338763"/>
              <a:ext cx="1676400" cy="30480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Text Box 37"/>
            <p:cNvSpPr txBox="1">
              <a:spLocks noChangeArrowheads="1"/>
            </p:cNvSpPr>
            <p:nvPr/>
          </p:nvSpPr>
          <p:spPr bwMode="auto">
            <a:xfrm>
              <a:off x="3257550" y="5468467"/>
              <a:ext cx="533400" cy="3698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>
                <a:defRPr sz="2000" b="1">
                  <a:solidFill>
                    <a:schemeClr val="bg2"/>
                  </a:solidFill>
                  <a:latin typeface="Trebuchet MS" pitchFamily="34" charset="0"/>
                </a:defRPr>
              </a:lvl1pPr>
              <a:lvl2pPr marL="742950" indent="-285750">
                <a:defRPr sz="2000" b="1">
                  <a:solidFill>
                    <a:schemeClr val="bg2"/>
                  </a:solidFill>
                  <a:latin typeface="Trebuchet MS" pitchFamily="34" charset="0"/>
                </a:defRPr>
              </a:lvl2pPr>
              <a:lvl3pPr marL="1143000" indent="-228600">
                <a:defRPr sz="2000" b="1">
                  <a:solidFill>
                    <a:schemeClr val="bg2"/>
                  </a:solidFill>
                  <a:latin typeface="Trebuchet MS" pitchFamily="34" charset="0"/>
                </a:defRPr>
              </a:lvl3pPr>
              <a:lvl4pPr marL="1600200" indent="-228600">
                <a:defRPr sz="2000" b="1">
                  <a:solidFill>
                    <a:schemeClr val="bg2"/>
                  </a:solidFill>
                  <a:latin typeface="Trebuchet MS" pitchFamily="34" charset="0"/>
                </a:defRPr>
              </a:lvl4pPr>
              <a:lvl5pPr marL="2057400" indent="-228600">
                <a:defRPr sz="2000" b="1">
                  <a:solidFill>
                    <a:schemeClr val="bg2"/>
                  </a:solidFill>
                  <a:latin typeface="Trebuchet MS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bg2"/>
                  </a:solidFill>
                  <a:latin typeface="Trebuchet MS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bg2"/>
                  </a:solidFill>
                  <a:latin typeface="Trebuchet MS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bg2"/>
                  </a:solidFill>
                  <a:latin typeface="Trebuchet MS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bg2"/>
                  </a:solidFill>
                  <a:latin typeface="Trebuchet MS" pitchFamily="34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sz="1800">
                  <a:solidFill>
                    <a:srgbClr val="000000"/>
                  </a:solidFill>
                </a:rPr>
                <a:t>X</a:t>
              </a:r>
              <a:endParaRPr lang="en-US" sz="1800" baseline="-25000">
                <a:solidFill>
                  <a:srgbClr val="000000"/>
                </a:solidFill>
              </a:endParaRPr>
            </a:p>
          </p:txBody>
        </p:sp>
        <p:sp>
          <p:nvSpPr>
            <p:cNvPr id="50" name="Text Box 37"/>
            <p:cNvSpPr txBox="1">
              <a:spLocks noChangeArrowheads="1"/>
            </p:cNvSpPr>
            <p:nvPr/>
          </p:nvSpPr>
          <p:spPr bwMode="auto">
            <a:xfrm>
              <a:off x="1520825" y="3384550"/>
              <a:ext cx="1225550" cy="3698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>
                <a:defRPr sz="2000" b="1">
                  <a:solidFill>
                    <a:schemeClr val="bg2"/>
                  </a:solidFill>
                  <a:latin typeface="Trebuchet MS" pitchFamily="34" charset="0"/>
                </a:defRPr>
              </a:lvl1pPr>
              <a:lvl2pPr marL="742950" indent="-285750">
                <a:defRPr sz="2000" b="1">
                  <a:solidFill>
                    <a:schemeClr val="bg2"/>
                  </a:solidFill>
                  <a:latin typeface="Trebuchet MS" pitchFamily="34" charset="0"/>
                </a:defRPr>
              </a:lvl2pPr>
              <a:lvl3pPr marL="1143000" indent="-228600">
                <a:defRPr sz="2000" b="1">
                  <a:solidFill>
                    <a:schemeClr val="bg2"/>
                  </a:solidFill>
                  <a:latin typeface="Trebuchet MS" pitchFamily="34" charset="0"/>
                </a:defRPr>
              </a:lvl3pPr>
              <a:lvl4pPr marL="1600200" indent="-228600">
                <a:defRPr sz="2000" b="1">
                  <a:solidFill>
                    <a:schemeClr val="bg2"/>
                  </a:solidFill>
                  <a:latin typeface="Trebuchet MS" pitchFamily="34" charset="0"/>
                </a:defRPr>
              </a:lvl4pPr>
              <a:lvl5pPr marL="2057400" indent="-228600">
                <a:defRPr sz="2000" b="1">
                  <a:solidFill>
                    <a:schemeClr val="bg2"/>
                  </a:solidFill>
                  <a:latin typeface="Trebuchet MS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bg2"/>
                  </a:solidFill>
                  <a:latin typeface="Trebuchet MS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bg2"/>
                  </a:solidFill>
                  <a:latin typeface="Trebuchet MS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bg2"/>
                  </a:solidFill>
                  <a:latin typeface="Trebuchet MS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bg2"/>
                  </a:solidFill>
                  <a:latin typeface="Trebuchet MS" pitchFamily="34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sz="1800">
                  <a:solidFill>
                    <a:srgbClr val="000000"/>
                  </a:solidFill>
                </a:rPr>
                <a:t>Intensity</a:t>
              </a:r>
              <a:endParaRPr lang="en-US" sz="1800" baseline="-25000">
                <a:solidFill>
                  <a:srgbClr val="000000"/>
                </a:solidFill>
              </a:endParaRPr>
            </a:p>
          </p:txBody>
        </p:sp>
        <p:sp>
          <p:nvSpPr>
            <p:cNvPr id="61" name="Text Box 37"/>
            <p:cNvSpPr txBox="1">
              <a:spLocks noChangeArrowheads="1"/>
            </p:cNvSpPr>
            <p:nvPr/>
          </p:nvSpPr>
          <p:spPr bwMode="auto">
            <a:xfrm>
              <a:off x="2928938" y="3903546"/>
              <a:ext cx="328612" cy="3698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>
                <a:defRPr sz="2000" b="1">
                  <a:solidFill>
                    <a:schemeClr val="bg2"/>
                  </a:solidFill>
                  <a:latin typeface="Trebuchet MS" pitchFamily="34" charset="0"/>
                </a:defRPr>
              </a:lvl1pPr>
              <a:lvl2pPr marL="742950" indent="-285750">
                <a:defRPr sz="2000" b="1">
                  <a:solidFill>
                    <a:schemeClr val="bg2"/>
                  </a:solidFill>
                  <a:latin typeface="Trebuchet MS" pitchFamily="34" charset="0"/>
                </a:defRPr>
              </a:lvl2pPr>
              <a:lvl3pPr marL="1143000" indent="-228600">
                <a:defRPr sz="2000" b="1">
                  <a:solidFill>
                    <a:schemeClr val="bg2"/>
                  </a:solidFill>
                  <a:latin typeface="Trebuchet MS" pitchFamily="34" charset="0"/>
                </a:defRPr>
              </a:lvl3pPr>
              <a:lvl4pPr marL="1600200" indent="-228600">
                <a:defRPr sz="2000" b="1">
                  <a:solidFill>
                    <a:schemeClr val="bg2"/>
                  </a:solidFill>
                  <a:latin typeface="Trebuchet MS" pitchFamily="34" charset="0"/>
                </a:defRPr>
              </a:lvl4pPr>
              <a:lvl5pPr marL="2057400" indent="-228600">
                <a:defRPr sz="2000" b="1">
                  <a:solidFill>
                    <a:schemeClr val="bg2"/>
                  </a:solidFill>
                  <a:latin typeface="Trebuchet MS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bg2"/>
                  </a:solidFill>
                  <a:latin typeface="Trebuchet MS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bg2"/>
                  </a:solidFill>
                  <a:latin typeface="Trebuchet MS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bg2"/>
                  </a:solidFill>
                  <a:latin typeface="Trebuchet MS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bg2"/>
                  </a:solidFill>
                  <a:latin typeface="Trebuchet MS" pitchFamily="34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sz="1800">
                  <a:solidFill>
                    <a:srgbClr val="000000"/>
                  </a:solidFill>
                </a:rPr>
                <a:t>Y</a:t>
              </a:r>
              <a:endParaRPr lang="en-US" sz="1800" baseline="-25000">
                <a:solidFill>
                  <a:srgbClr val="000000"/>
                </a:solidFill>
              </a:endParaRPr>
            </a:p>
          </p:txBody>
        </p: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DC490-98B8-074B-BB30-37775A2447EF}" type="slidenum">
              <a:rPr lang="en-US" smtClean="0"/>
              <a:pPr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6088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K-Means Clustering Results</a:t>
            </a:r>
            <a:endParaRPr lang="de-CH" dirty="0"/>
          </a:p>
        </p:txBody>
      </p:sp>
      <p:sp>
        <p:nvSpPr>
          <p:cNvPr id="65539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4525963"/>
          </a:xfrm>
        </p:spPr>
        <p:txBody>
          <a:bodyPr>
            <a:normAutofit/>
          </a:bodyPr>
          <a:lstStyle/>
          <a:p>
            <a:r>
              <a:rPr lang="en-US" sz="2800" dirty="0"/>
              <a:t>K-means clustering based on intensity or color is essentially vector quantization of the image attributes</a:t>
            </a:r>
          </a:p>
          <a:p>
            <a:pPr lvl="1"/>
            <a:r>
              <a:rPr lang="en-US" sz="2400" dirty="0"/>
              <a:t>Clusters don’t have to be spatially coherent</a:t>
            </a:r>
            <a:endParaRPr lang="de-CH" sz="2400" dirty="0"/>
          </a:p>
        </p:txBody>
      </p:sp>
      <p:pic>
        <p:nvPicPr>
          <p:cNvPr id="655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525" y="3275013"/>
            <a:ext cx="2603500" cy="325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55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7725" y="3275013"/>
            <a:ext cx="2603500" cy="325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554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0925" y="3275013"/>
            <a:ext cx="2603500" cy="325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 Box 6"/>
          <p:cNvSpPr txBox="1">
            <a:spLocks noChangeArrowheads="1"/>
          </p:cNvSpPr>
          <p:nvPr/>
        </p:nvSpPr>
        <p:spPr bwMode="auto">
          <a:xfrm>
            <a:off x="1536700" y="2879725"/>
            <a:ext cx="81915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800" dirty="0">
                <a:solidFill>
                  <a:srgbClr val="000000"/>
                </a:solidFill>
                <a:latin typeface="+mn-lt"/>
                <a:cs typeface="Arial" pitchFamily="34" charset="0"/>
              </a:rPr>
              <a:t>Image</a:t>
            </a:r>
          </a:p>
        </p:txBody>
      </p:sp>
      <p:sp>
        <p:nvSpPr>
          <p:cNvPr id="10" name="Text Box 7"/>
          <p:cNvSpPr txBox="1">
            <a:spLocks noChangeArrowheads="1"/>
          </p:cNvSpPr>
          <p:nvPr/>
        </p:nvSpPr>
        <p:spPr bwMode="auto">
          <a:xfrm>
            <a:off x="3306763" y="2879725"/>
            <a:ext cx="275272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800" dirty="0">
                <a:solidFill>
                  <a:srgbClr val="000000"/>
                </a:solidFill>
                <a:latin typeface="+mn-lt"/>
                <a:cs typeface="Arial" pitchFamily="34" charset="0"/>
              </a:rPr>
              <a:t>Intensity-based clusters</a:t>
            </a:r>
          </a:p>
        </p:txBody>
      </p:sp>
      <p:sp>
        <p:nvSpPr>
          <p:cNvPr id="11" name="Text Box 8"/>
          <p:cNvSpPr txBox="1">
            <a:spLocks noChangeArrowheads="1"/>
          </p:cNvSpPr>
          <p:nvPr/>
        </p:nvSpPr>
        <p:spPr bwMode="auto">
          <a:xfrm>
            <a:off x="6238875" y="2879725"/>
            <a:ext cx="2376488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800" dirty="0">
                <a:solidFill>
                  <a:srgbClr val="000000"/>
                </a:solidFill>
                <a:latin typeface="+mn-lt"/>
                <a:cs typeface="Arial" pitchFamily="34" charset="0"/>
              </a:rPr>
              <a:t>Color-based clusters</a:t>
            </a:r>
          </a:p>
        </p:txBody>
      </p:sp>
      <p:sp>
        <p:nvSpPr>
          <p:cNvPr id="65549" name="Text Box 9"/>
          <p:cNvSpPr txBox="1">
            <a:spLocks noChangeArrowheads="1"/>
          </p:cNvSpPr>
          <p:nvPr/>
        </p:nvSpPr>
        <p:spPr bwMode="auto">
          <a:xfrm rot="16200000">
            <a:off x="7807325" y="4946650"/>
            <a:ext cx="239712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000" b="1">
                <a:solidFill>
                  <a:schemeClr val="bg2"/>
                </a:solidFill>
                <a:latin typeface="Trebuchet MS" pitchFamily="34" charset="0"/>
              </a:defRPr>
            </a:lvl1pPr>
            <a:lvl2pPr marL="742950" indent="-285750">
              <a:defRPr sz="2000" b="1">
                <a:solidFill>
                  <a:schemeClr val="bg2"/>
                </a:solidFill>
                <a:latin typeface="Trebuchet MS" pitchFamily="34" charset="0"/>
              </a:defRPr>
            </a:lvl2pPr>
            <a:lvl3pPr marL="1143000" indent="-228600">
              <a:defRPr sz="2000" b="1">
                <a:solidFill>
                  <a:schemeClr val="bg2"/>
                </a:solidFill>
                <a:latin typeface="Trebuchet MS" pitchFamily="34" charset="0"/>
              </a:defRPr>
            </a:lvl3pPr>
            <a:lvl4pPr marL="1600200" indent="-228600">
              <a:defRPr sz="2000" b="1">
                <a:solidFill>
                  <a:schemeClr val="bg2"/>
                </a:solidFill>
                <a:latin typeface="Trebuchet MS" pitchFamily="34" charset="0"/>
              </a:defRPr>
            </a:lvl4pPr>
            <a:lvl5pPr marL="2057400" indent="-228600">
              <a:defRPr sz="2000" b="1">
                <a:solidFill>
                  <a:schemeClr val="bg2"/>
                </a:solidFill>
                <a:latin typeface="Trebuchet MS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2"/>
                </a:solidFill>
                <a:latin typeface="Trebuchet MS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2"/>
                </a:solidFill>
                <a:latin typeface="Trebuchet MS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2"/>
                </a:solidFill>
                <a:latin typeface="Trebuchet MS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2"/>
                </a:solidFill>
                <a:latin typeface="Trebuchet MS" pitchFamily="34" charset="0"/>
              </a:defRPr>
            </a:lvl9pPr>
          </a:lstStyle>
          <a:p>
            <a:pPr algn="r"/>
            <a:r>
              <a:rPr lang="en-US" sz="1200" dirty="0">
                <a:solidFill>
                  <a:srgbClr val="000000"/>
                </a:solidFill>
              </a:rPr>
              <a:t>Image source: Forsyth &amp; Ponce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DC490-98B8-074B-BB30-37775A2447EF}" type="slidenum">
              <a:rPr lang="en-US" smtClean="0"/>
              <a:pPr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435493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K-Means Clustering Results</a:t>
            </a:r>
            <a:endParaRPr lang="de-CH" dirty="0"/>
          </a:p>
        </p:txBody>
      </p:sp>
      <p:sp>
        <p:nvSpPr>
          <p:cNvPr id="66563" name="Content Placeholder 2"/>
          <p:cNvSpPr>
            <a:spLocks noGrp="1"/>
          </p:cNvSpPr>
          <p:nvPr>
            <p:ph idx="1"/>
          </p:nvPr>
        </p:nvSpPr>
        <p:spPr>
          <a:xfrm>
            <a:off x="457200" y="1325562"/>
            <a:ext cx="8229600" cy="4525963"/>
          </a:xfrm>
        </p:spPr>
        <p:txBody>
          <a:bodyPr>
            <a:normAutofit/>
          </a:bodyPr>
          <a:lstStyle/>
          <a:p>
            <a:r>
              <a:rPr lang="en-US" sz="2800" dirty="0"/>
              <a:t>K-means clustering based on intensity or color is essentially vector quantization of the image attributes</a:t>
            </a:r>
          </a:p>
          <a:p>
            <a:pPr lvl="1"/>
            <a:r>
              <a:rPr lang="en-US" sz="2400" dirty="0"/>
              <a:t>Clusters don’t have to be spatially coherent</a:t>
            </a:r>
          </a:p>
          <a:p>
            <a:r>
              <a:rPr lang="en-US" sz="2800" dirty="0"/>
              <a:t>Clustering based on (</a:t>
            </a:r>
            <a:r>
              <a:rPr lang="en-US" sz="2800" dirty="0" err="1"/>
              <a:t>r,g,b,x,y</a:t>
            </a:r>
            <a:r>
              <a:rPr lang="en-US" sz="2800" dirty="0"/>
              <a:t>) values enforces more spatial coherence</a:t>
            </a:r>
          </a:p>
          <a:p>
            <a:endParaRPr lang="de-CH" sz="2800" dirty="0"/>
          </a:p>
        </p:txBody>
      </p:sp>
      <p:pic>
        <p:nvPicPr>
          <p:cNvPr id="66567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6838" y="4343400"/>
            <a:ext cx="1465262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6568" name="Picture 1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9138" y="4343400"/>
            <a:ext cx="1465262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6569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7988" y="4343400"/>
            <a:ext cx="1465262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6570" name="Picture 1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5688" y="4343400"/>
            <a:ext cx="1465262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6571" name="Picture 1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538" y="4343400"/>
            <a:ext cx="1465262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6572" name="Text Box 9"/>
          <p:cNvSpPr txBox="1">
            <a:spLocks noChangeArrowheads="1"/>
          </p:cNvSpPr>
          <p:nvPr/>
        </p:nvSpPr>
        <p:spPr bwMode="auto">
          <a:xfrm rot="16200000">
            <a:off x="7807325" y="4946650"/>
            <a:ext cx="239712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000" b="1">
                <a:solidFill>
                  <a:schemeClr val="bg2"/>
                </a:solidFill>
                <a:latin typeface="Trebuchet MS" pitchFamily="34" charset="0"/>
              </a:defRPr>
            </a:lvl1pPr>
            <a:lvl2pPr marL="742950" indent="-285750">
              <a:defRPr sz="2000" b="1">
                <a:solidFill>
                  <a:schemeClr val="bg2"/>
                </a:solidFill>
                <a:latin typeface="Trebuchet MS" pitchFamily="34" charset="0"/>
              </a:defRPr>
            </a:lvl2pPr>
            <a:lvl3pPr marL="1143000" indent="-228600">
              <a:defRPr sz="2000" b="1">
                <a:solidFill>
                  <a:schemeClr val="bg2"/>
                </a:solidFill>
                <a:latin typeface="Trebuchet MS" pitchFamily="34" charset="0"/>
              </a:defRPr>
            </a:lvl3pPr>
            <a:lvl4pPr marL="1600200" indent="-228600">
              <a:defRPr sz="2000" b="1">
                <a:solidFill>
                  <a:schemeClr val="bg2"/>
                </a:solidFill>
                <a:latin typeface="Trebuchet MS" pitchFamily="34" charset="0"/>
              </a:defRPr>
            </a:lvl4pPr>
            <a:lvl5pPr marL="2057400" indent="-228600">
              <a:defRPr sz="2000" b="1">
                <a:solidFill>
                  <a:schemeClr val="bg2"/>
                </a:solidFill>
                <a:latin typeface="Trebuchet MS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2"/>
                </a:solidFill>
                <a:latin typeface="Trebuchet MS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2"/>
                </a:solidFill>
                <a:latin typeface="Trebuchet MS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2"/>
                </a:solidFill>
                <a:latin typeface="Trebuchet MS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2"/>
                </a:solidFill>
                <a:latin typeface="Trebuchet MS" pitchFamily="34" charset="0"/>
              </a:defRPr>
            </a:lvl9pPr>
          </a:lstStyle>
          <a:p>
            <a:pPr algn="r"/>
            <a:r>
              <a:rPr lang="en-US" sz="1200" dirty="0">
                <a:solidFill>
                  <a:srgbClr val="000000"/>
                </a:solidFill>
              </a:rPr>
              <a:t>Image source: Forsyth &amp; Ponce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26-Oct-17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DC490-98B8-074B-BB30-37775A2447EF}" type="slidenum">
              <a:rPr lang="en-US" smtClean="0"/>
              <a:pPr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343159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charset="0"/>
              </a:rPr>
              <a:t>How to evaluate clusters?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en-US" dirty="0">
              <a:latin typeface="Calibri" charset="0"/>
            </a:endParaRPr>
          </a:p>
          <a:p>
            <a:r>
              <a:rPr lang="en-US" dirty="0">
                <a:latin typeface="Calibri" charset="0"/>
              </a:rPr>
              <a:t>Generative</a:t>
            </a:r>
          </a:p>
          <a:p>
            <a:pPr lvl="1"/>
            <a:r>
              <a:rPr lang="en-US" dirty="0">
                <a:latin typeface="Calibri" charset="0"/>
              </a:rPr>
              <a:t>How well are points reconstructed from the clusters?</a:t>
            </a:r>
          </a:p>
          <a:p>
            <a:pPr lvl="1"/>
            <a:endParaRPr lang="en-US" dirty="0">
              <a:latin typeface="Calibri" charset="0"/>
            </a:endParaRPr>
          </a:p>
          <a:p>
            <a:r>
              <a:rPr lang="en-US" dirty="0">
                <a:latin typeface="Calibri" charset="0"/>
              </a:rPr>
              <a:t>Discriminative</a:t>
            </a:r>
          </a:p>
          <a:p>
            <a:pPr lvl="1"/>
            <a:r>
              <a:rPr lang="en-US" dirty="0">
                <a:latin typeface="Calibri" charset="0"/>
              </a:rPr>
              <a:t>How well do the clusters correspond to labels?</a:t>
            </a:r>
          </a:p>
          <a:p>
            <a:pPr lvl="2"/>
            <a:r>
              <a:rPr lang="en-US" dirty="0">
                <a:latin typeface="Calibri" charset="0"/>
              </a:rPr>
              <a:t>Can we correctly classify which pixels belong to the panda?</a:t>
            </a:r>
          </a:p>
          <a:p>
            <a:pPr lvl="1"/>
            <a:r>
              <a:rPr lang="en-US" dirty="0">
                <a:latin typeface="Calibri" charset="0"/>
              </a:rPr>
              <a:t>Note: unsupervised clustering does not aim to be discriminative as we don’t have the labels.</a:t>
            </a:r>
          </a:p>
        </p:txBody>
      </p:sp>
      <p:sp>
        <p:nvSpPr>
          <p:cNvPr id="4" name="TextBox 5"/>
          <p:cNvSpPr txBox="1">
            <a:spLocks noChangeArrowheads="1"/>
          </p:cNvSpPr>
          <p:nvPr/>
        </p:nvSpPr>
        <p:spPr bwMode="auto">
          <a:xfrm>
            <a:off x="6972300" y="6488113"/>
            <a:ext cx="21717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ea typeface="+mn-ea"/>
              </a:rPr>
              <a:t>Slide: Derek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  <a:ea typeface="+mn-ea"/>
              </a:rPr>
              <a:t>Hoiem</a:t>
            </a:r>
            <a:endParaRPr lang="en-US" dirty="0">
              <a:solidFill>
                <a:schemeClr val="bg1">
                  <a:lumMod val="65000"/>
                </a:schemeClr>
              </a:solidFill>
              <a:ea typeface="+mn-ea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DC490-98B8-074B-BB30-37775A2447EF}" type="slidenum">
              <a:rPr lang="en-US" smtClean="0"/>
              <a:pPr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4003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0"/>
            <a:ext cx="8458200" cy="11430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dirty="0">
                <a:ea typeface="+mj-ea"/>
              </a:rPr>
              <a:t>How to choose the </a:t>
            </a:r>
            <a:r>
              <a:rPr lang="en-US">
                <a:ea typeface="+mj-ea"/>
              </a:rPr>
              <a:t>number of clusters</a:t>
            </a:r>
            <a:r>
              <a:rPr lang="en-US" dirty="0">
                <a:ea typeface="+mj-ea"/>
              </a:rPr>
              <a:t>?</a:t>
            </a:r>
          </a:p>
        </p:txBody>
      </p:sp>
      <p:sp>
        <p:nvSpPr>
          <p:cNvPr id="27651" name="Content Placeholder 4"/>
          <p:cNvSpPr>
            <a:spLocks noGrp="1"/>
          </p:cNvSpPr>
          <p:nvPr>
            <p:ph idx="1"/>
          </p:nvPr>
        </p:nvSpPr>
        <p:spPr>
          <a:xfrm>
            <a:off x="457200" y="1190387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latin typeface="Calibri" charset="0"/>
              </a:rPr>
              <a:t>Try different numbers of clusters in a validation set and look at performance.</a:t>
            </a:r>
          </a:p>
        </p:txBody>
      </p:sp>
      <p:sp>
        <p:nvSpPr>
          <p:cNvPr id="4" name="TextBox 5"/>
          <p:cNvSpPr txBox="1">
            <a:spLocks noChangeArrowheads="1"/>
          </p:cNvSpPr>
          <p:nvPr/>
        </p:nvSpPr>
        <p:spPr bwMode="auto">
          <a:xfrm>
            <a:off x="6972300" y="6488113"/>
            <a:ext cx="21717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ea typeface="+mn-ea"/>
              </a:rPr>
              <a:t>Slide: Derek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  <a:ea typeface="+mn-ea"/>
              </a:rPr>
              <a:t>Hoiem</a:t>
            </a:r>
            <a:endParaRPr lang="en-US" dirty="0">
              <a:solidFill>
                <a:schemeClr val="bg1">
                  <a:lumMod val="65000"/>
                </a:schemeClr>
              </a:solidFill>
              <a:ea typeface="+mn-ea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26-Oct-17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DC490-98B8-074B-BB30-37775A2447EF}" type="slidenum">
              <a:rPr lang="en-US" smtClean="0"/>
              <a:pPr/>
              <a:t>57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1905000"/>
            <a:ext cx="5896131" cy="4077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6879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0"/>
            <a:ext cx="7772400" cy="1143000"/>
          </a:xfrm>
        </p:spPr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K-Means pros and cons</a:t>
            </a:r>
          </a:p>
        </p:txBody>
      </p:sp>
      <p:pic>
        <p:nvPicPr>
          <p:cNvPr id="29699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322"/>
          <a:stretch>
            <a:fillRect/>
          </a:stretch>
        </p:blipFill>
        <p:spPr bwMode="auto">
          <a:xfrm>
            <a:off x="4953000" y="2667000"/>
            <a:ext cx="4114800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641"/>
          <a:stretch>
            <a:fillRect/>
          </a:stretch>
        </p:blipFill>
        <p:spPr bwMode="auto">
          <a:xfrm>
            <a:off x="4953000" y="1143000"/>
            <a:ext cx="4114800" cy="150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701" name="Content Placeholder 7"/>
          <p:cNvSpPr>
            <a:spLocks noGrp="1"/>
          </p:cNvSpPr>
          <p:nvPr>
            <p:ph idx="1"/>
          </p:nvPr>
        </p:nvSpPr>
        <p:spPr>
          <a:xfrm>
            <a:off x="228600" y="1036638"/>
            <a:ext cx="4495800" cy="5135562"/>
          </a:xfrm>
        </p:spPr>
        <p:txBody>
          <a:bodyPr>
            <a:normAutofit lnSpcReduction="10000"/>
          </a:bodyPr>
          <a:lstStyle/>
          <a:p>
            <a:pPr>
              <a:defRPr/>
            </a:pPr>
            <a:r>
              <a:rPr lang="en-US" sz="1800" dirty="0">
                <a:ea typeface="+mn-ea"/>
              </a:rPr>
              <a:t>Pros</a:t>
            </a:r>
          </a:p>
          <a:p>
            <a:pPr lvl="1">
              <a:buFont typeface="Arial" charset="0"/>
              <a:buChar char="•"/>
              <a:defRPr/>
            </a:pPr>
            <a:r>
              <a:rPr lang="en-US" sz="1800" dirty="0">
                <a:ea typeface="+mn-ea"/>
              </a:rPr>
              <a:t>Finds cluster centers that minimize conditional variance (good representation of data)</a:t>
            </a:r>
          </a:p>
          <a:p>
            <a:pPr lvl="1">
              <a:buFont typeface="Arial" charset="0"/>
              <a:buChar char="•"/>
              <a:defRPr/>
            </a:pPr>
            <a:r>
              <a:rPr lang="en-US" sz="1800" dirty="0">
                <a:ea typeface="+mn-ea"/>
              </a:rPr>
              <a:t>Simple and fast</a:t>
            </a:r>
            <a:r>
              <a:rPr lang="en-US" sz="1800" dirty="0"/>
              <a:t>, </a:t>
            </a:r>
            <a:r>
              <a:rPr lang="en-US" sz="1800" dirty="0">
                <a:ea typeface="+mn-ea"/>
              </a:rPr>
              <a:t>Easy to implement</a:t>
            </a:r>
          </a:p>
          <a:p>
            <a:pPr>
              <a:defRPr/>
            </a:pPr>
            <a:r>
              <a:rPr lang="en-US" sz="1800" dirty="0">
                <a:ea typeface="+mn-ea"/>
              </a:rPr>
              <a:t>Cons</a:t>
            </a:r>
          </a:p>
          <a:p>
            <a:pPr lvl="1">
              <a:buFont typeface="Arial" charset="0"/>
              <a:buChar char="•"/>
              <a:defRPr/>
            </a:pPr>
            <a:r>
              <a:rPr lang="en-US" sz="1800" dirty="0">
                <a:ea typeface="+mn-ea"/>
              </a:rPr>
              <a:t>Need to choose K</a:t>
            </a:r>
          </a:p>
          <a:p>
            <a:pPr lvl="1">
              <a:buFont typeface="Arial" charset="0"/>
              <a:buChar char="•"/>
              <a:defRPr/>
            </a:pPr>
            <a:r>
              <a:rPr lang="en-US" sz="1800" dirty="0">
                <a:ea typeface="+mn-ea"/>
              </a:rPr>
              <a:t>Sensitive to outliers</a:t>
            </a:r>
          </a:p>
          <a:p>
            <a:pPr lvl="1">
              <a:buFont typeface="Arial" charset="0"/>
              <a:buChar char="•"/>
              <a:defRPr/>
            </a:pPr>
            <a:r>
              <a:rPr lang="en-US" sz="1800" dirty="0">
                <a:ea typeface="+mn-ea"/>
              </a:rPr>
              <a:t>Prone to local minima</a:t>
            </a:r>
          </a:p>
          <a:p>
            <a:pPr lvl="1">
              <a:buFont typeface="Arial" charset="0"/>
              <a:buChar char="•"/>
              <a:defRPr/>
            </a:pPr>
            <a:r>
              <a:rPr lang="en-US" sz="1800" dirty="0">
                <a:ea typeface="+mn-ea"/>
              </a:rPr>
              <a:t>All clusters have the same parameters (e.g., distance measure is non-adaptive)</a:t>
            </a:r>
          </a:p>
          <a:p>
            <a:pPr lvl="1">
              <a:buFont typeface="Arial" charset="0"/>
              <a:buChar char="•"/>
              <a:defRPr/>
            </a:pPr>
            <a:r>
              <a:rPr lang="en-US" sz="1800" dirty="0">
                <a:ea typeface="+mn-ea"/>
              </a:rPr>
              <a:t>*Can be slow: each iteration is O(</a:t>
            </a:r>
            <a:r>
              <a:rPr lang="en-US" sz="1800" dirty="0" err="1">
                <a:ea typeface="+mn-ea"/>
              </a:rPr>
              <a:t>KNd</a:t>
            </a:r>
            <a:r>
              <a:rPr lang="en-US" sz="1800" dirty="0">
                <a:ea typeface="+mn-ea"/>
              </a:rPr>
              <a:t>) for N d-dimensional points</a:t>
            </a:r>
          </a:p>
          <a:p>
            <a:pPr>
              <a:defRPr/>
            </a:pPr>
            <a:r>
              <a:rPr lang="en-US" sz="1800" dirty="0">
                <a:ea typeface="+mn-ea"/>
              </a:rPr>
              <a:t>Usage</a:t>
            </a:r>
          </a:p>
          <a:p>
            <a:pPr lvl="1">
              <a:buFont typeface="Arial" charset="0"/>
              <a:buChar char="•"/>
              <a:defRPr/>
            </a:pPr>
            <a:r>
              <a:rPr lang="en-US" sz="1800" dirty="0">
                <a:ea typeface="+mn-ea"/>
              </a:rPr>
              <a:t>Unsupervised clustering</a:t>
            </a:r>
          </a:p>
          <a:p>
            <a:pPr lvl="1">
              <a:buFont typeface="Arial" charset="0"/>
              <a:buChar char="•"/>
              <a:defRPr/>
            </a:pPr>
            <a:r>
              <a:rPr lang="en-US" sz="1800" dirty="0">
                <a:ea typeface="+mn-ea"/>
              </a:rPr>
              <a:t>Rarely used for pixel segmentation</a:t>
            </a:r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66" t="45294" r="16876" b="11569"/>
          <a:stretch>
            <a:fillRect/>
          </a:stretch>
        </p:blipFill>
        <p:spPr bwMode="auto">
          <a:xfrm>
            <a:off x="7273925" y="4335462"/>
            <a:ext cx="1679575" cy="1862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01" t="45294" r="57652" b="11569"/>
          <a:stretch>
            <a:fillRect/>
          </a:stretch>
        </p:blipFill>
        <p:spPr bwMode="auto">
          <a:xfrm>
            <a:off x="5338763" y="4335462"/>
            <a:ext cx="1557337" cy="1862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26-Oct-17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DC490-98B8-074B-BB30-37775A2447EF}" type="slidenum">
              <a:rPr lang="en-US" smtClean="0"/>
              <a:pPr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4195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1295400"/>
            <a:ext cx="3508375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3" name="Title 1"/>
          <p:cNvSpPr txBox="1">
            <a:spLocks/>
          </p:cNvSpPr>
          <p:nvPr/>
        </p:nvSpPr>
        <p:spPr bwMode="auto">
          <a:xfrm>
            <a:off x="457200" y="0"/>
            <a:ext cx="82296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3600"/>
              <a:t>Principles of perceptual organization</a:t>
            </a:r>
          </a:p>
        </p:txBody>
      </p:sp>
    </p:spTree>
    <p:extLst>
      <p:ext uri="{BB962C8B-B14F-4D97-AF65-F5344CB8AC3E}">
        <p14:creationId xmlns:p14="http://schemas.microsoft.com/office/powerpoint/2010/main" val="3706948613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en-US" dirty="0" err="1"/>
              <a:t>Gestaltists</a:t>
            </a:r>
            <a:r>
              <a:rPr lang="en-US" dirty="0"/>
              <a:t> do not believe in coincidence</a:t>
            </a:r>
          </a:p>
        </p:txBody>
      </p:sp>
      <p:pic>
        <p:nvPicPr>
          <p:cNvPr id="10137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4419600"/>
            <a:ext cx="8169275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355" t="12000"/>
          <a:stretch>
            <a:fillRect/>
          </a:stretch>
        </p:blipFill>
        <p:spPr bwMode="auto">
          <a:xfrm>
            <a:off x="3733800" y="1676400"/>
            <a:ext cx="1768475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9" name="TextBox 5"/>
          <p:cNvSpPr txBox="1">
            <a:spLocks noChangeArrowheads="1"/>
          </p:cNvSpPr>
          <p:nvPr/>
        </p:nvSpPr>
        <p:spPr bwMode="auto">
          <a:xfrm>
            <a:off x="3733800" y="1524000"/>
            <a:ext cx="184150" cy="36988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952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908050"/>
            <a:ext cx="7162800" cy="572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1" name="Rectangle 5"/>
          <p:cNvSpPr>
            <a:spLocks noChangeArrowheads="1"/>
          </p:cNvSpPr>
          <p:nvPr/>
        </p:nvSpPr>
        <p:spPr bwMode="auto">
          <a:xfrm>
            <a:off x="3200400" y="104775"/>
            <a:ext cx="2500313" cy="119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r>
              <a:rPr lang="en-US" sz="3600" b="1"/>
              <a:t>Emergence</a:t>
            </a:r>
          </a:p>
          <a:p>
            <a:pPr eaLnBrk="0" hangingPunct="0"/>
            <a:endParaRPr lang="en-US" sz="3600"/>
          </a:p>
        </p:txBody>
      </p:sp>
    </p:spTree>
    <p:extLst>
      <p:ext uri="{BB962C8B-B14F-4D97-AF65-F5344CB8AC3E}">
        <p14:creationId xmlns:p14="http://schemas.microsoft.com/office/powerpoint/2010/main" val="42689521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26" name="Object 2"/>
          <p:cNvGraphicFramePr>
            <a:graphicFrameLocks noChangeAspect="1"/>
          </p:cNvGraphicFramePr>
          <p:nvPr/>
        </p:nvGraphicFramePr>
        <p:xfrm>
          <a:off x="1371600" y="1066800"/>
          <a:ext cx="6248400" cy="5105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8" name="Bitmap Image" r:id="rId3" imgW="7028571" imgH="5249008" progId="Paint.Picture">
                  <p:embed/>
                </p:oleObj>
              </mc:Choice>
              <mc:Fallback>
                <p:oleObj name="Bitmap Image" r:id="rId3" imgW="7028571" imgH="5249008" progId="Paint.Picture">
                  <p:embed/>
                  <p:pic>
                    <p:nvPicPr>
                      <p:cNvPr id="1026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t="11044" r="24857" b="6725"/>
                      <a:stretch>
                        <a:fillRect/>
                      </a:stretch>
                    </p:blipFill>
                    <p:spPr bwMode="auto">
                      <a:xfrm>
                        <a:off x="1371600" y="1066800"/>
                        <a:ext cx="6248400" cy="5105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7" name="TextBox 4"/>
          <p:cNvSpPr txBox="1">
            <a:spLocks noChangeArrowheads="1"/>
          </p:cNvSpPr>
          <p:nvPr/>
        </p:nvSpPr>
        <p:spPr bwMode="auto">
          <a:xfrm>
            <a:off x="3851275" y="6550025"/>
            <a:ext cx="529272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1400"/>
              <a:t>From Steve Lehar: The Constructive Aspect of Visual Perception</a:t>
            </a:r>
          </a:p>
        </p:txBody>
      </p:sp>
      <p:sp>
        <p:nvSpPr>
          <p:cNvPr id="1028" name="Title 1"/>
          <p:cNvSpPr txBox="1">
            <a:spLocks/>
          </p:cNvSpPr>
          <p:nvPr/>
        </p:nvSpPr>
        <p:spPr bwMode="auto">
          <a:xfrm>
            <a:off x="457200" y="0"/>
            <a:ext cx="82296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3600"/>
              <a:t>Grouping by invisible completion</a:t>
            </a:r>
          </a:p>
        </p:txBody>
      </p:sp>
    </p:spTree>
    <p:extLst>
      <p:ext uri="{BB962C8B-B14F-4D97-AF65-F5344CB8AC3E}">
        <p14:creationId xmlns:p14="http://schemas.microsoft.com/office/powerpoint/2010/main" val="1185269586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31547</TotalTime>
  <Words>1660</Words>
  <Application>Microsoft Macintosh PowerPoint</Application>
  <PresentationFormat>On-screen Show (4:3)</PresentationFormat>
  <Paragraphs>443</Paragraphs>
  <Slides>58</Slides>
  <Notes>11</Notes>
  <HiddenSlides>1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58</vt:i4>
      </vt:variant>
    </vt:vector>
  </HeadingPairs>
  <TitlesOfParts>
    <vt:vector size="65" baseType="lpstr">
      <vt:lpstr>Arial</vt:lpstr>
      <vt:lpstr>Calibri</vt:lpstr>
      <vt:lpstr>Times New Roman</vt:lpstr>
      <vt:lpstr>Trebuchet MS</vt:lpstr>
      <vt:lpstr>Office Theme</vt:lpstr>
      <vt:lpstr>Bitmap Image</vt:lpstr>
      <vt:lpstr>Equation</vt:lpstr>
      <vt:lpstr>Grouping and Segmentation</vt:lpstr>
      <vt:lpstr>PowerPoint Presentation</vt:lpstr>
      <vt:lpstr>PowerPoint Presentation</vt:lpstr>
      <vt:lpstr>We perceive the interpretation, not the senses</vt:lpstr>
      <vt:lpstr>PowerPoint Presentation</vt:lpstr>
      <vt:lpstr>PowerPoint Presentation</vt:lpstr>
      <vt:lpstr>Gestaltists do not believe in coincidence</vt:lpstr>
      <vt:lpstr>PowerPoint Presentation</vt:lpstr>
      <vt:lpstr>PowerPoint Presentation</vt:lpstr>
      <vt:lpstr>PowerPoint Presentation</vt:lpstr>
      <vt:lpstr>Gestalt cues</vt:lpstr>
      <vt:lpstr>Image segmentation</vt:lpstr>
      <vt:lpstr>Segmentation for efficiency: “superpixels”</vt:lpstr>
      <vt:lpstr>Segmentation for feature support</vt:lpstr>
      <vt:lpstr>Segmentation for object proposals</vt:lpstr>
      <vt:lpstr>Segmentation as a result</vt:lpstr>
      <vt:lpstr>Types of segmentations</vt:lpstr>
      <vt:lpstr>Major processes for segmentation</vt:lpstr>
      <vt:lpstr>Segmentation using clustering</vt:lpstr>
      <vt:lpstr>Clustering: distance measure</vt:lpstr>
      <vt:lpstr>Defining Distance Measures</vt:lpstr>
      <vt:lpstr>Desirable Properties of a Clustering Algorithms</vt:lpstr>
      <vt:lpstr>Animated example</vt:lpstr>
      <vt:lpstr>Animated example</vt:lpstr>
      <vt:lpstr>Animated example</vt:lpstr>
      <vt:lpstr>Agglomerative clustering</vt:lpstr>
      <vt:lpstr>Agglomerative clustering</vt:lpstr>
      <vt:lpstr>Agglomerative clustering</vt:lpstr>
      <vt:lpstr>Agglomerative clustering</vt:lpstr>
      <vt:lpstr>Agglomerative clustering</vt:lpstr>
      <vt:lpstr>Agglomerative clustering</vt:lpstr>
      <vt:lpstr>Agglomerative Hierarchical Clustering - Algorithm</vt:lpstr>
      <vt:lpstr>Different measures of nearest clusters</vt:lpstr>
      <vt:lpstr>Different measures of nearest clusters</vt:lpstr>
      <vt:lpstr>Different measures of nearest clusters</vt:lpstr>
      <vt:lpstr>Conclusions: Agglomerative Clustering</vt:lpstr>
      <vt:lpstr>Segmentation using clustering</vt:lpstr>
      <vt:lpstr>Image Segmentation: Toy Example</vt:lpstr>
      <vt:lpstr>PowerPoint Presentation</vt:lpstr>
      <vt:lpstr>PowerPoint Presentation</vt:lpstr>
      <vt:lpstr>PowerPoint Presentation</vt:lpstr>
      <vt:lpstr>Clustering for Summarization</vt:lpstr>
      <vt:lpstr>Clustering</vt:lpstr>
      <vt:lpstr>K-means clustering</vt:lpstr>
      <vt:lpstr>K-means clustering</vt:lpstr>
      <vt:lpstr>K-means clustering</vt:lpstr>
      <vt:lpstr>K-means clustering</vt:lpstr>
      <vt:lpstr>Segmentation as Clustering</vt:lpstr>
      <vt:lpstr>Feature Space</vt:lpstr>
      <vt:lpstr>Feature Space</vt:lpstr>
      <vt:lpstr>Feature Space</vt:lpstr>
      <vt:lpstr>Smoothing Out Cluster Assignments</vt:lpstr>
      <vt:lpstr>Segmentation as Clustering</vt:lpstr>
      <vt:lpstr>K-Means Clustering Results</vt:lpstr>
      <vt:lpstr>K-Means Clustering Results</vt:lpstr>
      <vt:lpstr>How to evaluate clusters?</vt:lpstr>
      <vt:lpstr>How to choose the number of clusters?</vt:lpstr>
      <vt:lpstr>K-Means pros and cons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Derek Hoiem</dc:creator>
  <cp:lastModifiedBy>Su, Hao</cp:lastModifiedBy>
  <cp:revision>115</cp:revision>
  <cp:lastPrinted>2012-03-13T17:25:13Z</cp:lastPrinted>
  <dcterms:created xsi:type="dcterms:W3CDTF">2009-12-16T02:55:56Z</dcterms:created>
  <dcterms:modified xsi:type="dcterms:W3CDTF">2018-11-27T23:09:05Z</dcterms:modified>
</cp:coreProperties>
</file>